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7" r:id="rId5"/>
    <p:sldId id="269" r:id="rId6"/>
    <p:sldId id="270" r:id="rId7"/>
    <p:sldId id="271" r:id="rId8"/>
    <p:sldId id="268" r:id="rId9"/>
    <p:sldId id="261" r:id="rId10"/>
    <p:sldId id="273" r:id="rId11"/>
    <p:sldId id="274" r:id="rId12"/>
    <p:sldId id="275" r:id="rId13"/>
    <p:sldId id="266" r:id="rId14"/>
  </p:sldIdLst>
  <p:sldSz cx="18288000" cy="10287000"/>
  <p:notesSz cx="6858000" cy="9144000"/>
  <p:embeddedFontLst>
    <p:embeddedFont>
      <p:font typeface="맑은 고딕" panose="020B0503020000020004" pitchFamily="50" charset="-127"/>
      <p:regular r:id="rId16"/>
      <p:bold r:id="rId17"/>
    </p:embeddedFont>
    <p:embeddedFont>
      <p:font typeface="페이퍼로지 3 Light" pitchFamily="2" charset="-127"/>
      <p:regular r:id="rId18"/>
    </p:embeddedFont>
    <p:embeddedFont>
      <p:font typeface="페이퍼로지 4 Regular" pitchFamily="2" charset="-127"/>
      <p:regular r:id="rId19"/>
    </p:embeddedFont>
    <p:embeddedFont>
      <p:font typeface="페이퍼로지 6 SemiBold" pitchFamily="2" charset="-127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75" d="100"/>
          <a:sy n="75" d="100"/>
        </p:scale>
        <p:origin x="474" y="-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6E1BB4-8D06-42F6-88A9-B33C5CA0CCB5}" type="datetimeFigureOut">
              <a:rPr lang="ko-KR" altLang="en-US" smtClean="0"/>
              <a:t>2025-12-05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B55D0-D932-4829-9DCA-C4B6E982D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000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/>
              <a:t>UI </a:t>
            </a:r>
            <a:r>
              <a:rPr lang="ko-KR" altLang="en-US" dirty="0"/>
              <a:t>레이어입니다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피그마에서</a:t>
            </a:r>
            <a:r>
              <a:rPr lang="ko-KR" altLang="en-US" dirty="0"/>
              <a:t> 만든 화면을 그대로 </a:t>
            </a:r>
            <a:r>
              <a:rPr lang="en-US" altLang="ko-KR" dirty="0"/>
              <a:t>Android XML</a:t>
            </a:r>
            <a:r>
              <a:rPr lang="ko-KR" altLang="en-US" dirty="0"/>
              <a:t>로 구현했고</a:t>
            </a:r>
            <a:r>
              <a:rPr lang="en-US" altLang="ko-KR" dirty="0"/>
              <a:t>, </a:t>
            </a:r>
            <a:r>
              <a:rPr lang="ko-KR" altLang="en-US" dirty="0"/>
              <a:t>버튼 클릭이나 입력 같은 기본적인 사용자 이벤트는 이 레이어에서 처리합니다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다음은 앱의 로직</a:t>
            </a:r>
            <a:r>
              <a:rPr lang="en-US" altLang="ko-KR" dirty="0"/>
              <a:t>·</a:t>
            </a:r>
            <a:r>
              <a:rPr lang="ko-KR" altLang="en-US" dirty="0"/>
              <a:t>데이터 레이어입니다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사용자가 입력한 값은 </a:t>
            </a:r>
            <a:r>
              <a:rPr lang="en-US" altLang="ko-KR" dirty="0" err="1"/>
              <a:t>ViewModel</a:t>
            </a:r>
            <a:r>
              <a:rPr lang="ko-KR" altLang="en-US" dirty="0"/>
              <a:t>에서 수집되고</a:t>
            </a:r>
            <a:r>
              <a:rPr lang="en-US" altLang="ko-KR" dirty="0"/>
              <a:t>, Repository</a:t>
            </a:r>
            <a:r>
              <a:rPr lang="ko-KR" altLang="en-US" dirty="0"/>
              <a:t>에서 서버 호출을 준비합니다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아직 서버가 완전히 연동된 상태가 아니라</a:t>
            </a:r>
            <a:r>
              <a:rPr lang="en-US" altLang="ko-KR" dirty="0"/>
              <a:t>, </a:t>
            </a:r>
            <a:r>
              <a:rPr lang="ko-KR" altLang="en-US" dirty="0"/>
              <a:t>현재는 </a:t>
            </a:r>
            <a:r>
              <a:rPr lang="ko-KR" altLang="en-US" dirty="0" err="1"/>
              <a:t>하드코딩된</a:t>
            </a:r>
            <a:r>
              <a:rPr lang="ko-KR" altLang="en-US" dirty="0"/>
              <a:t> </a:t>
            </a:r>
            <a:r>
              <a:rPr lang="en-US" altLang="ko-KR" dirty="0"/>
              <a:t>Mock </a:t>
            </a:r>
            <a:r>
              <a:rPr lang="ko-KR" altLang="en-US" dirty="0"/>
              <a:t>데이터를 사용해서 </a:t>
            </a:r>
            <a:r>
              <a:rPr lang="en-US" altLang="ko-KR" dirty="0"/>
              <a:t>UI </a:t>
            </a:r>
            <a:r>
              <a:rPr lang="ko-KR" altLang="en-US" dirty="0"/>
              <a:t>동작을 먼저 테스트하고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서버 부분은 </a:t>
            </a:r>
            <a:r>
              <a:rPr lang="en-US" altLang="ko-KR" dirty="0"/>
              <a:t>Django REST API</a:t>
            </a:r>
            <a:r>
              <a:rPr lang="ko-KR" altLang="en-US" dirty="0"/>
              <a:t>로 구성했습니다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안드로이드 앱에서는 </a:t>
            </a:r>
            <a:r>
              <a:rPr lang="en-US" altLang="ko-KR" dirty="0"/>
              <a:t>Retrofit</a:t>
            </a:r>
            <a:r>
              <a:rPr lang="ko-KR" altLang="en-US" dirty="0"/>
              <a:t>으로 이 </a:t>
            </a:r>
            <a:r>
              <a:rPr lang="en-US" altLang="ko-KR" dirty="0"/>
              <a:t>API</a:t>
            </a:r>
            <a:r>
              <a:rPr lang="ko-KR" altLang="en-US" dirty="0"/>
              <a:t>를 호출하고</a:t>
            </a:r>
            <a:r>
              <a:rPr lang="en-US" altLang="ko-KR" dirty="0"/>
              <a:t>, </a:t>
            </a:r>
            <a:r>
              <a:rPr lang="ko-KR" altLang="en-US" dirty="0"/>
              <a:t>지금은 샘플 </a:t>
            </a:r>
            <a:r>
              <a:rPr lang="en-US" altLang="ko-KR" dirty="0"/>
              <a:t>JSON</a:t>
            </a:r>
            <a:r>
              <a:rPr lang="ko-KR" altLang="en-US" dirty="0"/>
              <a:t>을 반환해 연동 흐름만 잡아놓은 상태입니다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실제 연결 시에는 여기에서 </a:t>
            </a:r>
            <a:r>
              <a:rPr lang="ko-KR" altLang="en-US" dirty="0" err="1"/>
              <a:t>입력값을</a:t>
            </a:r>
            <a:r>
              <a:rPr lang="ko-KR" altLang="en-US" dirty="0"/>
              <a:t> 받아 전처리한 뒤 </a:t>
            </a:r>
            <a:r>
              <a:rPr lang="en-US" altLang="ko-KR" dirty="0"/>
              <a:t>AI </a:t>
            </a:r>
            <a:r>
              <a:rPr lang="ko-KR" altLang="en-US" dirty="0"/>
              <a:t>모델로 넘기는 구조입니다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AI </a:t>
            </a:r>
            <a:r>
              <a:rPr lang="ko-KR" altLang="en-US" dirty="0"/>
              <a:t>모델은 </a:t>
            </a:r>
            <a:r>
              <a:rPr lang="en-US" altLang="ko-KR" dirty="0"/>
              <a:t>Colab</a:t>
            </a:r>
            <a:r>
              <a:rPr lang="ko-KR" altLang="en-US" dirty="0"/>
              <a:t>에서 </a:t>
            </a:r>
            <a:r>
              <a:rPr lang="en-US" altLang="ko-KR" dirty="0"/>
              <a:t>TensorFlow/</a:t>
            </a:r>
            <a:r>
              <a:rPr lang="en-US" altLang="ko-KR" dirty="0" err="1"/>
              <a:t>Keras</a:t>
            </a:r>
            <a:r>
              <a:rPr lang="ko-KR" altLang="en-US" dirty="0"/>
              <a:t>로 학습해서 </a:t>
            </a:r>
            <a:r>
              <a:rPr lang="en-US" altLang="ko-KR" dirty="0"/>
              <a:t>.h5 </a:t>
            </a:r>
            <a:r>
              <a:rPr lang="ko-KR" altLang="en-US" dirty="0"/>
              <a:t>형태로 만들었습니다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모델은 </a:t>
            </a:r>
            <a:r>
              <a:rPr lang="en-US" altLang="ko-KR" dirty="0"/>
              <a:t>Django </a:t>
            </a:r>
            <a:r>
              <a:rPr lang="ko-KR" altLang="en-US" dirty="0"/>
              <a:t>서버에서 로딩해두고</a:t>
            </a:r>
            <a:r>
              <a:rPr lang="en-US" altLang="ko-KR" dirty="0"/>
              <a:t>, API </a:t>
            </a:r>
            <a:r>
              <a:rPr lang="ko-KR" altLang="en-US" dirty="0"/>
              <a:t>요청이 들어오면 바로 예측을 수행해서 결과를 다시 </a:t>
            </a:r>
            <a:r>
              <a:rPr lang="en-US" altLang="ko-KR" dirty="0"/>
              <a:t>JSON</a:t>
            </a:r>
            <a:r>
              <a:rPr lang="ko-KR" altLang="en-US" dirty="0"/>
              <a:t>으로 앱에 전달합니다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정리하면</a:t>
            </a:r>
            <a:r>
              <a:rPr lang="en-US" altLang="ko-KR" dirty="0"/>
              <a:t>, UI → </a:t>
            </a:r>
            <a:r>
              <a:rPr lang="ko-KR" altLang="en-US" dirty="0"/>
              <a:t>앱 로직 → </a:t>
            </a:r>
            <a:r>
              <a:rPr lang="en-US" altLang="ko-KR" dirty="0"/>
              <a:t>Django API → AI </a:t>
            </a:r>
            <a:r>
              <a:rPr lang="ko-KR" altLang="en-US" dirty="0"/>
              <a:t>모델 순서로 데이터가 흐릅니다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B55D0-D932-4829-9DCA-C4B6E982D76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684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064060"/>
            <a:ext cx="10782300" cy="1010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775"/>
              </a:lnSpc>
              <a:spcBef>
                <a:spcPct val="0"/>
              </a:spcBef>
            </a:pPr>
            <a:r>
              <a:rPr lang="ko-KR" altLang="en-US" sz="6267" dirty="0">
                <a:solidFill>
                  <a:srgbClr val="3160D8"/>
                </a:solidFill>
                <a:latin typeface="페이퍼로지 3 Light" pitchFamily="2" charset="-127"/>
                <a:ea typeface="페이퍼로지 3 Light" pitchFamily="2" charset="-127"/>
              </a:rPr>
              <a:t>모바일 팀프로젝트 </a:t>
            </a:r>
            <a:r>
              <a:rPr lang="en-US" altLang="ko-KR" sz="6267" dirty="0">
                <a:solidFill>
                  <a:srgbClr val="3160D8"/>
                </a:solidFill>
                <a:latin typeface="페이퍼로지 3 Light" pitchFamily="2" charset="-127"/>
                <a:ea typeface="페이퍼로지 3 Light" pitchFamily="2" charset="-127"/>
              </a:rPr>
              <a:t>5</a:t>
            </a:r>
            <a:r>
              <a:rPr lang="ko-KR" altLang="en-US" sz="6267" dirty="0">
                <a:solidFill>
                  <a:srgbClr val="3160D8"/>
                </a:solidFill>
                <a:latin typeface="페이퍼로지 3 Light" pitchFamily="2" charset="-127"/>
                <a:ea typeface="페이퍼로지 3 Light" pitchFamily="2" charset="-127"/>
              </a:rPr>
              <a:t>조 최종 발표</a:t>
            </a:r>
            <a:endParaRPr lang="en-US" sz="6267" dirty="0">
              <a:solidFill>
                <a:srgbClr val="3160D8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9258300"/>
            <a:ext cx="8963105" cy="383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dirty="0">
                <a:solidFill>
                  <a:srgbClr val="3160D8"/>
                </a:solidFill>
                <a:latin typeface="페이퍼로지 3 Light" pitchFamily="2" charset="-127"/>
                <a:ea typeface="페이퍼로지 3 Light" pitchFamily="2" charset="-127"/>
              </a:rPr>
              <a:t>20241524 </a:t>
            </a:r>
            <a:r>
              <a:rPr lang="ko-KR" altLang="en-US" dirty="0">
                <a:solidFill>
                  <a:srgbClr val="3160D8"/>
                </a:solidFill>
                <a:latin typeface="페이퍼로지 3 Light" pitchFamily="2" charset="-127"/>
                <a:ea typeface="페이퍼로지 3 Light" pitchFamily="2" charset="-127"/>
              </a:rPr>
              <a:t>권유진</a:t>
            </a:r>
            <a:r>
              <a:rPr lang="en-US" altLang="ko-KR" dirty="0">
                <a:solidFill>
                  <a:srgbClr val="3160D8"/>
                </a:solidFill>
                <a:latin typeface="페이퍼로지 3 Light" pitchFamily="2" charset="-127"/>
                <a:ea typeface="페이퍼로지 3 Light" pitchFamily="2" charset="-127"/>
              </a:rPr>
              <a:t>, 20242884 </a:t>
            </a:r>
            <a:r>
              <a:rPr lang="ko-KR" altLang="en-US" dirty="0">
                <a:solidFill>
                  <a:srgbClr val="3160D8"/>
                </a:solidFill>
                <a:latin typeface="페이퍼로지 3 Light" pitchFamily="2" charset="-127"/>
                <a:ea typeface="페이퍼로지 3 Light" pitchFamily="2" charset="-127"/>
              </a:rPr>
              <a:t>강민서</a:t>
            </a:r>
            <a:r>
              <a:rPr lang="en-US" altLang="ko-KR" dirty="0">
                <a:solidFill>
                  <a:srgbClr val="3160D8"/>
                </a:solidFill>
                <a:latin typeface="페이퍼로지 3 Light" pitchFamily="2" charset="-127"/>
                <a:ea typeface="페이퍼로지 3 Light" pitchFamily="2" charset="-127"/>
              </a:rPr>
              <a:t>, 20241517 </a:t>
            </a:r>
            <a:r>
              <a:rPr lang="ko-KR" altLang="en-US" dirty="0">
                <a:solidFill>
                  <a:srgbClr val="3160D8"/>
                </a:solidFill>
                <a:latin typeface="페이퍼로지 3 Light" pitchFamily="2" charset="-127"/>
                <a:ea typeface="페이퍼로지 3 Light" pitchFamily="2" charset="-127"/>
              </a:rPr>
              <a:t>정윤도</a:t>
            </a:r>
            <a:endParaRPr lang="en-US" dirty="0">
              <a:solidFill>
                <a:srgbClr val="3160D8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61D81-7474-577B-5617-3888D8518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B7F8575C-CBB0-9FD4-77B0-BA7A578D2CEE}"/>
              </a:ext>
            </a:extLst>
          </p:cNvPr>
          <p:cNvSpPr txBox="1"/>
          <p:nvPr/>
        </p:nvSpPr>
        <p:spPr>
          <a:xfrm>
            <a:off x="587827" y="606877"/>
            <a:ext cx="44413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u="none" strike="noStrike" spc="156">
                <a:solidFill>
                  <a:srgbClr val="3160D8"/>
                </a:solidFill>
                <a:latin typeface="페이퍼로지 6 SemiBold" pitchFamily="2" charset="-127"/>
                <a:ea typeface="페이퍼로지 6 SemiBold" pitchFamily="2" charset="-127"/>
              </a:rPr>
              <a:t>개발 과정 및 팀 역할 분담</a:t>
            </a:r>
            <a:endParaRPr lang="en-US" sz="3000" u="none" strike="noStrike" spc="156" dirty="0">
              <a:solidFill>
                <a:srgbClr val="3160D8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F5FD57FA-D6F7-56A8-FA04-727FE65E2C02}"/>
              </a:ext>
            </a:extLst>
          </p:cNvPr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C8387696-20DA-FF19-3C70-FC649935D0C5}"/>
              </a:ext>
            </a:extLst>
          </p:cNvPr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u="none" strike="noStrike" spc="156" dirty="0">
                <a:solidFill>
                  <a:srgbClr val="3160D8"/>
                </a:solidFill>
                <a:latin typeface="페이퍼로지 3 Light" pitchFamily="2" charset="-127"/>
                <a:ea typeface="페이퍼로지 3 Light" pitchFamily="2" charset="-127"/>
              </a:rPr>
              <a:t>06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B11C8136-60A4-C2BB-677E-923FFFB0E9F0}"/>
              </a:ext>
            </a:extLst>
          </p:cNvPr>
          <p:cNvSpPr txBox="1"/>
          <p:nvPr/>
        </p:nvSpPr>
        <p:spPr>
          <a:xfrm>
            <a:off x="574396" y="1983647"/>
            <a:ext cx="5736773" cy="3803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ko-KR" altLang="en-US" sz="2000" b="1" spc="104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역할</a:t>
            </a:r>
            <a:endParaRPr lang="en-US" sz="2000" b="1" spc="104" dirty="0">
              <a:solidFill>
                <a:schemeClr val="tx2">
                  <a:lumMod val="50000"/>
                </a:schemeClr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endParaRPr lang="en-US" sz="2000" spc="104" dirty="0">
              <a:solidFill>
                <a:schemeClr val="tx2">
                  <a:lumMod val="50000"/>
                </a:schemeClr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lvl="0" algn="ctr">
              <a:lnSpc>
                <a:spcPts val="3000"/>
              </a:lnSpc>
              <a:spcBef>
                <a:spcPct val="0"/>
              </a:spcBef>
            </a:pPr>
            <a:r>
              <a:rPr lang="ko-KR" altLang="en-US" sz="2000" u="none" strike="noStrike" spc="104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권유진</a:t>
            </a:r>
            <a:r>
              <a:rPr lang="en-US" altLang="ko-KR" sz="2000" u="none" strike="noStrike" spc="104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: </a:t>
            </a:r>
            <a:r>
              <a:rPr lang="ko-KR" altLang="en-US" sz="2000" u="none" strike="noStrike" spc="104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기획</a:t>
            </a:r>
            <a:r>
              <a:rPr lang="en-US" altLang="ko-KR" sz="2000" u="none" strike="noStrike" spc="104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, UI </a:t>
            </a:r>
            <a:r>
              <a:rPr lang="ko-KR" altLang="en-US" sz="2000" u="none" strike="noStrike" spc="104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설계</a:t>
            </a:r>
            <a:r>
              <a:rPr lang="en-US" altLang="ko-KR" sz="2000" spc="104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2000" spc="104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실제 </a:t>
            </a:r>
            <a:r>
              <a:rPr lang="en-US" altLang="ko-KR" sz="2000" spc="104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UI </a:t>
            </a:r>
            <a:r>
              <a:rPr lang="ko-KR" altLang="en-US" sz="2000" spc="104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구현</a:t>
            </a:r>
            <a:r>
              <a:rPr lang="en-US" altLang="ko-KR" sz="2000" spc="104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2000" spc="104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딥러닝 모델 학습</a:t>
            </a:r>
            <a:r>
              <a:rPr lang="en-US" altLang="ko-KR" sz="2000" spc="104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2000" spc="104" dirty="0" err="1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백엔드</a:t>
            </a:r>
            <a:r>
              <a:rPr lang="ko-KR" altLang="en-US" sz="2000" spc="104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 오류 수정</a:t>
            </a:r>
            <a:r>
              <a:rPr lang="en-US" altLang="ko-KR" sz="2000" spc="104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2000" spc="104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테스트</a:t>
            </a:r>
            <a:endParaRPr lang="en-US" altLang="ko-KR" sz="2000" spc="104" dirty="0">
              <a:solidFill>
                <a:schemeClr val="tx2">
                  <a:lumMod val="50000"/>
                </a:schemeClr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endParaRPr lang="en-US" sz="2000" u="none" strike="noStrike" spc="104" dirty="0">
              <a:solidFill>
                <a:schemeClr val="tx2">
                  <a:lumMod val="50000"/>
                </a:schemeClr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ko-KR" altLang="en-US" sz="2000" u="none" strike="noStrike" spc="104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강민서</a:t>
            </a:r>
            <a:r>
              <a:rPr lang="en-US" altLang="ko-KR" sz="2000" u="none" strike="noStrike" spc="104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: </a:t>
            </a:r>
            <a:r>
              <a:rPr lang="ko-KR" altLang="en-US" sz="2000" u="none" strike="noStrike" spc="104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기초 </a:t>
            </a:r>
            <a:r>
              <a:rPr lang="en-US" altLang="ko-KR" sz="2000" u="none" strike="noStrike" spc="104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UI </a:t>
            </a:r>
            <a:r>
              <a:rPr lang="ko-KR" altLang="en-US" sz="2000" spc="104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구현</a:t>
            </a:r>
            <a:r>
              <a:rPr lang="en-US" altLang="ko-KR" sz="2000" spc="104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2000" spc="104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실제 </a:t>
            </a:r>
            <a:r>
              <a:rPr lang="en-US" altLang="ko-KR" sz="2000" spc="104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UI </a:t>
            </a:r>
            <a:r>
              <a:rPr lang="ko-KR" altLang="en-US" sz="2000" spc="104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구현</a:t>
            </a:r>
            <a:r>
              <a:rPr lang="en-US" altLang="ko-KR" sz="2000" spc="104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, API </a:t>
            </a:r>
            <a:r>
              <a:rPr lang="ko-KR" altLang="en-US" sz="2000" spc="104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작성 및 연결</a:t>
            </a:r>
            <a:r>
              <a:rPr lang="en-US" altLang="ko-KR" sz="2000" spc="104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2000" spc="104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테스트</a:t>
            </a:r>
            <a:endParaRPr lang="en-US" altLang="ko-KR" sz="2000" spc="104" dirty="0">
              <a:solidFill>
                <a:schemeClr val="tx2">
                  <a:lumMod val="50000"/>
                </a:schemeClr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endParaRPr lang="en-US" sz="2000" u="none" strike="noStrike" spc="104" dirty="0">
              <a:solidFill>
                <a:schemeClr val="tx2">
                  <a:lumMod val="50000"/>
                </a:schemeClr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ko-KR" altLang="en-US" sz="2000" u="none" strike="noStrike" spc="104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정윤도</a:t>
            </a:r>
            <a:r>
              <a:rPr lang="en-US" altLang="ko-KR" sz="2000" u="none" strike="noStrike" spc="104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: </a:t>
            </a:r>
            <a:r>
              <a:rPr lang="ko-KR" altLang="en-US" sz="2000" u="none" strike="noStrike" spc="104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기초 </a:t>
            </a:r>
            <a:r>
              <a:rPr lang="en-US" altLang="ko-KR" sz="2000" u="none" strike="noStrike" spc="104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UI </a:t>
            </a:r>
            <a:r>
              <a:rPr lang="ko-KR" altLang="en-US" sz="2000" u="none" strike="noStrike" spc="104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구현</a:t>
            </a:r>
            <a:r>
              <a:rPr lang="en-US" altLang="ko-KR" sz="2000" u="none" strike="noStrike" spc="104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2000" u="none" strike="noStrike" spc="104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안드로이드 스튜디오 기능 구현</a:t>
            </a:r>
            <a:r>
              <a:rPr lang="en-US" altLang="ko-KR" sz="2000" u="none" strike="noStrike" spc="104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2000" u="none" strike="noStrike" spc="104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테스트</a:t>
            </a:r>
            <a:endParaRPr lang="en-US" sz="2000" u="none" strike="noStrike" spc="104" dirty="0">
              <a:solidFill>
                <a:schemeClr val="tx2">
                  <a:lumMod val="50000"/>
                </a:schemeClr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D119FAF2-D7E4-E8B7-3D29-B87FE1B308EE}"/>
              </a:ext>
            </a:extLst>
          </p:cNvPr>
          <p:cNvSpPr txBox="1"/>
          <p:nvPr/>
        </p:nvSpPr>
        <p:spPr>
          <a:xfrm>
            <a:off x="10210800" y="1933303"/>
            <a:ext cx="6382208" cy="1110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ko-KR" altLang="en-US" sz="2000" b="1" u="none" strike="noStrike" spc="104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협업 방식</a:t>
            </a:r>
            <a:endParaRPr lang="en-US" altLang="ko-KR" sz="2000" b="1" u="none" strike="noStrike" spc="104" dirty="0">
              <a:solidFill>
                <a:schemeClr val="tx2">
                  <a:lumMod val="50000"/>
                </a:schemeClr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endParaRPr lang="en-US" sz="2000" spc="104" dirty="0">
              <a:solidFill>
                <a:schemeClr val="tx2">
                  <a:lumMod val="50000"/>
                </a:schemeClr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sz="2000" spc="104" dirty="0" err="1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Github</a:t>
            </a:r>
            <a:r>
              <a:rPr lang="en-US" sz="2000" spc="104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en-US" sz="2000" spc="104" dirty="0" err="1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GmaIl</a:t>
            </a:r>
            <a:r>
              <a:rPr lang="en-US" sz="2000" spc="104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,</a:t>
            </a:r>
            <a:r>
              <a:rPr lang="ko-KR" altLang="en-US" sz="2000" spc="104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 </a:t>
            </a:r>
            <a:r>
              <a:rPr lang="ko-KR" altLang="en-US" sz="2000" u="none" strike="noStrike" spc="104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카카오톡</a:t>
            </a:r>
            <a:r>
              <a:rPr lang="en-US" altLang="ko-KR" sz="2000" u="none" strike="noStrike" spc="104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2000" u="none" strike="noStrike" spc="104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대면 방식 활용</a:t>
            </a:r>
            <a:endParaRPr lang="en-US" sz="2000" u="none" strike="noStrike" spc="104" dirty="0">
              <a:solidFill>
                <a:schemeClr val="tx2">
                  <a:lumMod val="50000"/>
                </a:schemeClr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DD9EA86-738B-49C1-F8DA-FBB231654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456" y="3257290"/>
            <a:ext cx="4643615" cy="48358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2A4E4D6-DB1D-9906-662C-4899A35E7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456" y="8327214"/>
            <a:ext cx="9916544" cy="10763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053241-458A-DC54-DCF7-AB85B634F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9728" y="3257290"/>
            <a:ext cx="3762833" cy="50171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F048498-A4E4-0BF9-FBDA-70EF0AB365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87200" y="7191375"/>
            <a:ext cx="585787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28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6D109-89D5-046D-AC83-DE67978E0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C59AB1C4-5E91-63DB-1239-0BA47236543F}"/>
              </a:ext>
            </a:extLst>
          </p:cNvPr>
          <p:cNvSpPr txBox="1"/>
          <p:nvPr/>
        </p:nvSpPr>
        <p:spPr>
          <a:xfrm>
            <a:off x="587827" y="606877"/>
            <a:ext cx="44413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u="none" strike="noStrike" spc="156">
                <a:solidFill>
                  <a:srgbClr val="3160D8"/>
                </a:solidFill>
                <a:latin typeface="페이퍼로지 6 SemiBold" pitchFamily="2" charset="-127"/>
                <a:ea typeface="페이퍼로지 6 SemiBold" pitchFamily="2" charset="-127"/>
              </a:rPr>
              <a:t>개발 과정 및 팀 역할 분담</a:t>
            </a:r>
            <a:endParaRPr lang="en-US" sz="3000" u="none" strike="noStrike" spc="156" dirty="0">
              <a:solidFill>
                <a:srgbClr val="3160D8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F2F84750-2054-13E6-1558-AF294072FACE}"/>
              </a:ext>
            </a:extLst>
          </p:cNvPr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031D96D0-8E70-5F9C-3485-F72EFA8E6FFF}"/>
              </a:ext>
            </a:extLst>
          </p:cNvPr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u="none" strike="noStrike" spc="156" dirty="0">
                <a:solidFill>
                  <a:srgbClr val="3160D8"/>
                </a:solidFill>
                <a:latin typeface="페이퍼로지 3 Light" pitchFamily="2" charset="-127"/>
                <a:ea typeface="페이퍼로지 3 Light" pitchFamily="2" charset="-127"/>
              </a:rPr>
              <a:t>06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3B7FF89-006E-7BA8-F7A7-47A837EB7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9185" y="2857143"/>
            <a:ext cx="8130988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UI 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최종 구현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피그마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 기반으로 각 화면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(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홈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식단 분석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추천 식단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상세 화면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설정 화면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)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완성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화면 요소 배치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버튼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/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그래프 기능 등 실제 앱과 동일하게 구현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dirty="0">
              <a:solidFill>
                <a:schemeClr val="tx2">
                  <a:lumMod val="50000"/>
                </a:schemeClr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 err="1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백엔드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 구현 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(Android Studio)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Retrofit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을 활용해 서버와 통신하는 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Repository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구조 구축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사용자 입력 → 서버 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API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호출 → 결과 반환 → 화면 업데이트 흐름 완성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dirty="0">
              <a:solidFill>
                <a:schemeClr val="tx2">
                  <a:lumMod val="50000"/>
                </a:schemeClr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Django 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서버 및 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API 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연동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AI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모델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(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딥러닝 기반 음식 분석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추천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)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연결</a:t>
            </a:r>
            <a:endParaRPr lang="en-US" altLang="ko-KR" dirty="0">
              <a:solidFill>
                <a:schemeClr val="tx2">
                  <a:lumMod val="50000"/>
                </a:schemeClr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API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구현</a:t>
            </a:r>
            <a:endParaRPr lang="en-US" altLang="ko-KR" dirty="0">
              <a:solidFill>
                <a:schemeClr val="tx2">
                  <a:lumMod val="50000"/>
                </a:schemeClr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서버 테스트 및 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JSON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응답 검증 완료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dirty="0">
              <a:solidFill>
                <a:schemeClr val="tx2">
                  <a:lumMod val="50000"/>
                </a:schemeClr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앱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-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서버 통합 테스트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Android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앱에서 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Django API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호출 → 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AI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모델 결과 확인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화면 표시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버튼 기능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데이터 흐름 등 최종 점검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버그 수정 및 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UI/UX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최종 조정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EDBEB88-599B-7311-9438-81ED44FF7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7" y="3600450"/>
            <a:ext cx="812482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721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9FC73-744A-B298-674C-BAB839828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8B6F8F38-107F-773C-8510-F4CC630915F1}"/>
              </a:ext>
            </a:extLst>
          </p:cNvPr>
          <p:cNvSpPr txBox="1"/>
          <p:nvPr/>
        </p:nvSpPr>
        <p:spPr>
          <a:xfrm>
            <a:off x="587827" y="606877"/>
            <a:ext cx="57367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u="none" strike="noStrike" spc="156" dirty="0">
                <a:solidFill>
                  <a:srgbClr val="3160D8"/>
                </a:solidFill>
                <a:latin typeface="페이퍼로지 6 SemiBold" pitchFamily="2" charset="-127"/>
                <a:ea typeface="페이퍼로지 6 SemiBold" pitchFamily="2" charset="-127"/>
              </a:rPr>
              <a:t>문제점</a:t>
            </a:r>
            <a:r>
              <a:rPr lang="en-US" altLang="ko-KR" sz="3000" u="none" strike="noStrike" spc="156" dirty="0">
                <a:solidFill>
                  <a:srgbClr val="3160D8"/>
                </a:solidFill>
                <a:latin typeface="페이퍼로지 6 SemiBold" pitchFamily="2" charset="-127"/>
                <a:ea typeface="페이퍼로지 6 SemiBold" pitchFamily="2" charset="-127"/>
              </a:rPr>
              <a:t>, </a:t>
            </a:r>
            <a:r>
              <a:rPr lang="ko-KR" altLang="en-US" sz="3000" u="none" strike="noStrike" spc="156" dirty="0">
                <a:solidFill>
                  <a:srgbClr val="3160D8"/>
                </a:solidFill>
                <a:latin typeface="페이퍼로지 6 SemiBold" pitchFamily="2" charset="-127"/>
                <a:ea typeface="페이퍼로지 6 SemiBold" pitchFamily="2" charset="-127"/>
              </a:rPr>
              <a:t>한계 및 향후 개선 계획</a:t>
            </a:r>
            <a:endParaRPr lang="en-US" sz="3000" u="none" strike="noStrike" spc="156" dirty="0">
              <a:solidFill>
                <a:srgbClr val="3160D8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B540DF31-8DE2-053A-2763-868FAEB7A7BE}"/>
              </a:ext>
            </a:extLst>
          </p:cNvPr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05173352-F5C4-C9A1-06B4-0CEF9562C0EC}"/>
              </a:ext>
            </a:extLst>
          </p:cNvPr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u="none" strike="noStrike" spc="156" dirty="0">
                <a:solidFill>
                  <a:srgbClr val="3160D8"/>
                </a:solidFill>
                <a:latin typeface="페이퍼로지 3 Light" pitchFamily="2" charset="-127"/>
                <a:ea typeface="페이퍼로지 3 Light" pitchFamily="2" charset="-127"/>
              </a:rPr>
              <a:t>07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0AFAB7D-5078-BE30-D1A2-ED008A2D22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3158342"/>
            <a:ext cx="9921787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solidFill>
                  <a:schemeClr val="accent2"/>
                </a:solidFill>
                <a:latin typeface="페이퍼로지 4 Regular" pitchFamily="2" charset="-127"/>
                <a:ea typeface="페이퍼로지 4 Regular" pitchFamily="2" charset="-127"/>
              </a:rPr>
              <a:t>기술</a:t>
            </a:r>
            <a:endParaRPr lang="en-US" altLang="ko-KR" b="1" dirty="0">
              <a:solidFill>
                <a:schemeClr val="accent2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2"/>
                </a:solidFill>
                <a:latin typeface="페이퍼로지 4 Regular" pitchFamily="2" charset="-127"/>
                <a:ea typeface="페이퍼로지 4 Regular" pitchFamily="2" charset="-127"/>
              </a:rPr>
              <a:t>화면 요소 배치</a:t>
            </a:r>
            <a:r>
              <a:rPr lang="en-US" altLang="ko-KR" dirty="0">
                <a:solidFill>
                  <a:schemeClr val="accent2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dirty="0">
                <a:solidFill>
                  <a:schemeClr val="accent2"/>
                </a:solidFill>
                <a:latin typeface="페이퍼로지 4 Regular" pitchFamily="2" charset="-127"/>
                <a:ea typeface="페이퍼로지 4 Regular" pitchFamily="2" charset="-127"/>
              </a:rPr>
              <a:t>버튼</a:t>
            </a:r>
            <a:r>
              <a:rPr lang="en-US" altLang="ko-KR" dirty="0">
                <a:solidFill>
                  <a:schemeClr val="accent2"/>
                </a:solidFill>
                <a:latin typeface="페이퍼로지 4 Regular" pitchFamily="2" charset="-127"/>
                <a:ea typeface="페이퍼로지 4 Regular" pitchFamily="2" charset="-127"/>
              </a:rPr>
              <a:t>/</a:t>
            </a:r>
            <a:r>
              <a:rPr lang="ko-KR" altLang="en-US" dirty="0">
                <a:solidFill>
                  <a:schemeClr val="accent2"/>
                </a:solidFill>
                <a:latin typeface="페이퍼로지 4 Regular" pitchFamily="2" charset="-127"/>
                <a:ea typeface="페이퍼로지 4 Regular" pitchFamily="2" charset="-127"/>
              </a:rPr>
              <a:t>그래프 기능 등 실제 앱과 동일하게 구현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dirty="0">
              <a:solidFill>
                <a:schemeClr val="accent2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solidFill>
                  <a:schemeClr val="accent2"/>
                </a:solidFill>
                <a:latin typeface="페이퍼로지 4 Regular" pitchFamily="2" charset="-127"/>
                <a:ea typeface="페이퍼로지 4 Regular" pitchFamily="2" charset="-127"/>
              </a:rPr>
              <a:t>일정</a:t>
            </a:r>
            <a:endParaRPr lang="ko-KR" altLang="en-US" dirty="0">
              <a:solidFill>
                <a:schemeClr val="accent2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2"/>
                </a:solidFill>
                <a:latin typeface="페이퍼로지 4 Regular" pitchFamily="2" charset="-127"/>
                <a:ea typeface="페이퍼로지 4 Regular" pitchFamily="2" charset="-127"/>
              </a:rPr>
              <a:t>사용자 입력 → 서버 </a:t>
            </a:r>
            <a:r>
              <a:rPr lang="en-US" altLang="ko-KR" dirty="0">
                <a:solidFill>
                  <a:schemeClr val="accent2"/>
                </a:solidFill>
                <a:latin typeface="페이퍼로지 4 Regular" pitchFamily="2" charset="-127"/>
                <a:ea typeface="페이퍼로지 4 Regular" pitchFamily="2" charset="-127"/>
              </a:rPr>
              <a:t>API </a:t>
            </a:r>
            <a:r>
              <a:rPr lang="ko-KR" altLang="en-US" dirty="0">
                <a:solidFill>
                  <a:schemeClr val="accent2"/>
                </a:solidFill>
                <a:latin typeface="페이퍼로지 4 Regular" pitchFamily="2" charset="-127"/>
                <a:ea typeface="페이퍼로지 4 Regular" pitchFamily="2" charset="-127"/>
              </a:rPr>
              <a:t>호출 → 결과 반환 → 화면 업데이트 흐름 완성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dirty="0">
              <a:solidFill>
                <a:schemeClr val="accent2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solidFill>
                  <a:schemeClr val="accent2"/>
                </a:solidFill>
                <a:latin typeface="페이퍼로지 4 Regular" pitchFamily="2" charset="-127"/>
                <a:ea typeface="페이퍼로지 4 Regular" pitchFamily="2" charset="-127"/>
              </a:rPr>
              <a:t>협업</a:t>
            </a:r>
            <a:endParaRPr lang="en-US" altLang="ko-KR" b="1" dirty="0">
              <a:solidFill>
                <a:schemeClr val="accent2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2"/>
                </a:solidFill>
                <a:latin typeface="페이퍼로지 4 Regular" pitchFamily="2" charset="-127"/>
                <a:ea typeface="페이퍼로지 4 Regular" pitchFamily="2" charset="-127"/>
              </a:rPr>
              <a:t>API </a:t>
            </a:r>
            <a:r>
              <a:rPr lang="ko-KR" altLang="en-US" dirty="0">
                <a:solidFill>
                  <a:schemeClr val="accent2"/>
                </a:solidFill>
                <a:latin typeface="페이퍼로지 4 Regular" pitchFamily="2" charset="-127"/>
                <a:ea typeface="페이퍼로지 4 Regular" pitchFamily="2" charset="-127"/>
              </a:rPr>
              <a:t>구현</a:t>
            </a:r>
            <a:endParaRPr lang="en-US" altLang="ko-KR" dirty="0">
              <a:solidFill>
                <a:schemeClr val="accent2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2"/>
                </a:solidFill>
                <a:latin typeface="페이퍼로지 4 Regular" pitchFamily="2" charset="-127"/>
                <a:ea typeface="페이퍼로지 4 Regular" pitchFamily="2" charset="-127"/>
              </a:rPr>
              <a:t>서버 테스트 및 </a:t>
            </a:r>
            <a:r>
              <a:rPr lang="en-US" altLang="ko-KR" dirty="0">
                <a:solidFill>
                  <a:schemeClr val="accent2"/>
                </a:solidFill>
                <a:latin typeface="페이퍼로지 4 Regular" pitchFamily="2" charset="-127"/>
                <a:ea typeface="페이퍼로지 4 Regular" pitchFamily="2" charset="-127"/>
              </a:rPr>
              <a:t>JSON </a:t>
            </a:r>
            <a:r>
              <a:rPr lang="ko-KR" altLang="en-US" dirty="0">
                <a:solidFill>
                  <a:schemeClr val="accent2"/>
                </a:solidFill>
                <a:latin typeface="페이퍼로지 4 Regular" pitchFamily="2" charset="-127"/>
                <a:ea typeface="페이퍼로지 4 Regular" pitchFamily="2" charset="-127"/>
              </a:rPr>
              <a:t>응답 검증 완료</a:t>
            </a:r>
            <a:endParaRPr lang="en-US" altLang="ko-KR" dirty="0">
              <a:solidFill>
                <a:schemeClr val="accent2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accent2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accent2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accent2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solidFill>
                  <a:schemeClr val="accent2"/>
                </a:solidFill>
                <a:latin typeface="페이퍼로지 4 Regular" pitchFamily="2" charset="-127"/>
                <a:ea typeface="페이퍼로지 4 Regular" pitchFamily="2" charset="-127"/>
              </a:rPr>
              <a:t>이거 전부 다 아직 작성 안 함</a:t>
            </a:r>
            <a:r>
              <a:rPr lang="en-US" altLang="ko-KR" dirty="0">
                <a:solidFill>
                  <a:schemeClr val="accent2"/>
                </a:solidFill>
                <a:latin typeface="페이퍼로지 4 Regular" pitchFamily="2" charset="-127"/>
                <a:ea typeface="페이퍼로지 4 Regular" pitchFamily="2" charset="-127"/>
              </a:rPr>
              <a:t>!!!!!</a:t>
            </a:r>
            <a:endParaRPr lang="ko-KR" altLang="en-US" dirty="0">
              <a:solidFill>
                <a:schemeClr val="accent2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dirty="0">
              <a:solidFill>
                <a:schemeClr val="tx2">
                  <a:lumMod val="50000"/>
                </a:schemeClr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2496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F123DFC-62F1-963C-A8FA-67FF71CDE99C}"/>
              </a:ext>
            </a:extLst>
          </p:cNvPr>
          <p:cNvSpPr txBox="1"/>
          <p:nvPr/>
        </p:nvSpPr>
        <p:spPr>
          <a:xfrm>
            <a:off x="6342592" y="4076700"/>
            <a:ext cx="56028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600" dirty="0">
                <a:solidFill>
                  <a:schemeClr val="tx2">
                    <a:lumMod val="50000"/>
                  </a:schemeClr>
                </a:solidFill>
                <a:latin typeface="페이퍼로지 6 SemiBold" pitchFamily="2" charset="-127"/>
                <a:ea typeface="페이퍼로지 6 SemiBold" pitchFamily="2" charset="-127"/>
              </a:rPr>
              <a:t>감사합니다</a:t>
            </a: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093E931E-C3F8-E839-A627-A271E9306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800" y="5981700"/>
            <a:ext cx="7137400" cy="609600"/>
          </a:xfrm>
          <a:prstGeom prst="rect">
            <a:avLst/>
          </a:prstGeom>
        </p:spPr>
      </p:pic>
      <p:sp>
        <p:nvSpPr>
          <p:cNvPr id="17" name="TextBox 7">
            <a:extLst>
              <a:ext uri="{FF2B5EF4-FFF2-40B4-BE49-F238E27FC236}">
                <a16:creationId xmlns:a16="http://schemas.microsoft.com/office/drawing/2014/main" id="{C902085A-4528-5A2D-7F03-245CC4BBE807}"/>
              </a:ext>
            </a:extLst>
          </p:cNvPr>
          <p:cNvSpPr txBox="1"/>
          <p:nvPr/>
        </p:nvSpPr>
        <p:spPr>
          <a:xfrm>
            <a:off x="5867400" y="6121400"/>
            <a:ext cx="64262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1900" b="0" i="0" u="none" strike="noStrike" dirty="0">
                <a:solidFill>
                  <a:srgbClr val="383838"/>
                </a:solidFill>
                <a:latin typeface="페이퍼로지 4 Regular" pitchFamily="2" charset="-127"/>
                <a:ea typeface="페이퍼로지 4 Regular" pitchFamily="2" charset="-127"/>
              </a:rPr>
              <a:t>모바일 프로젝트 </a:t>
            </a:r>
            <a:r>
              <a:rPr lang="en-US" altLang="ko-KR" sz="1900" b="0" i="0" u="none" strike="noStrike" dirty="0">
                <a:solidFill>
                  <a:srgbClr val="383838"/>
                </a:solidFill>
                <a:latin typeface="페이퍼로지 4 Regular" pitchFamily="2" charset="-127"/>
                <a:ea typeface="페이퍼로지 4 Regular" pitchFamily="2" charset="-127"/>
              </a:rPr>
              <a:t>5</a:t>
            </a:r>
            <a:r>
              <a:rPr lang="ko-KR" altLang="en-US" sz="1900" b="0" i="0" u="none" strike="noStrike" dirty="0">
                <a:solidFill>
                  <a:srgbClr val="383838"/>
                </a:solidFill>
                <a:latin typeface="페이퍼로지 4 Regular" pitchFamily="2" charset="-127"/>
                <a:ea typeface="페이퍼로지 4 Regular" pitchFamily="2" charset="-127"/>
              </a:rPr>
              <a:t>조</a:t>
            </a:r>
            <a:endParaRPr lang="en-US" sz="1900" b="0" i="0" u="none" strike="noStrike" dirty="0">
              <a:solidFill>
                <a:srgbClr val="383838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367820" y="4574836"/>
            <a:ext cx="580922" cy="2194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 spc="156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05</a:t>
            </a:r>
          </a:p>
          <a:p>
            <a:pPr algn="l">
              <a:lnSpc>
                <a:spcPts val="6000"/>
              </a:lnSpc>
            </a:pPr>
            <a:r>
              <a:rPr lang="en-US" sz="3000" spc="156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06</a:t>
            </a:r>
          </a:p>
          <a:p>
            <a:pPr algn="l">
              <a:lnSpc>
                <a:spcPts val="6000"/>
              </a:lnSpc>
            </a:pPr>
            <a:r>
              <a:rPr lang="en-US" sz="3000" spc="156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07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051281" y="4574836"/>
            <a:ext cx="630234" cy="298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 spc="156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01</a:t>
            </a:r>
          </a:p>
          <a:p>
            <a:pPr algn="l">
              <a:lnSpc>
                <a:spcPts val="6000"/>
              </a:lnSpc>
            </a:pPr>
            <a:r>
              <a:rPr lang="en-US" sz="3000" spc="156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02</a:t>
            </a:r>
          </a:p>
          <a:p>
            <a:pPr algn="l">
              <a:lnSpc>
                <a:spcPts val="6000"/>
              </a:lnSpc>
            </a:pPr>
            <a:r>
              <a:rPr lang="en-US" sz="3000" spc="156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03</a:t>
            </a:r>
          </a:p>
          <a:p>
            <a:pPr algn="l">
              <a:lnSpc>
                <a:spcPts val="6000"/>
              </a:lnSpc>
            </a:pPr>
            <a:r>
              <a:rPr lang="en-US" sz="3000" spc="156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04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74715" y="4578137"/>
            <a:ext cx="4450285" cy="2958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ko-KR" altLang="en-US" sz="2800" spc="156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프로젝트 개요 및 목표 요구사항 정의</a:t>
            </a:r>
            <a:endParaRPr lang="en-US" altLang="ko-KR" sz="2800" spc="156" dirty="0">
              <a:solidFill>
                <a:srgbClr val="3160D8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algn="l">
              <a:lnSpc>
                <a:spcPts val="6000"/>
              </a:lnSpc>
            </a:pPr>
            <a:r>
              <a:rPr lang="ko-KR" altLang="en-US" sz="2800" spc="156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화면 설계 및 앱 구조</a:t>
            </a:r>
            <a:endParaRPr lang="en-US" sz="2800" spc="156" dirty="0">
              <a:solidFill>
                <a:srgbClr val="3160D8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algn="l">
              <a:lnSpc>
                <a:spcPts val="6000"/>
              </a:lnSpc>
            </a:pPr>
            <a:r>
              <a:rPr lang="ko-KR" altLang="en-US" sz="2800" spc="156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시스템 구조 및 데이터 흐름</a:t>
            </a:r>
            <a:endParaRPr lang="en-US" sz="2800" spc="156" dirty="0">
              <a:solidFill>
                <a:srgbClr val="3160D8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339266" y="4578137"/>
            <a:ext cx="4595934" cy="219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ko-KR" altLang="en-US" sz="3000" spc="156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앱 데모</a:t>
            </a:r>
            <a:endParaRPr lang="en-US" altLang="ko-KR" sz="3000" spc="156" dirty="0">
              <a:solidFill>
                <a:srgbClr val="3160D8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algn="l">
              <a:lnSpc>
                <a:spcPts val="6000"/>
              </a:lnSpc>
            </a:pPr>
            <a:r>
              <a:rPr lang="ko-KR" altLang="en-US" sz="3000" spc="156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개발 과정 및 팀 역할 분담</a:t>
            </a:r>
            <a:endParaRPr lang="en-US" sz="3000" spc="156" dirty="0">
              <a:solidFill>
                <a:srgbClr val="3160D8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algn="l">
              <a:lnSpc>
                <a:spcPts val="6000"/>
              </a:lnSpc>
            </a:pPr>
            <a:r>
              <a:rPr lang="ko-KR" altLang="en-US" sz="3000" spc="156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문제점</a:t>
            </a:r>
            <a:r>
              <a:rPr lang="en-US" altLang="ko-KR" sz="3000" spc="156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3000" spc="156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향후 개선 계획</a:t>
            </a:r>
            <a:endParaRPr lang="en-US" altLang="ko-KR" sz="3000" spc="156" dirty="0">
              <a:solidFill>
                <a:srgbClr val="3160D8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754434" y="2727538"/>
            <a:ext cx="12779132" cy="1144280"/>
            <a:chOff x="0" y="0"/>
            <a:chExt cx="3365697" cy="3013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65697" cy="301374"/>
            </a:xfrm>
            <a:custGeom>
              <a:avLst/>
              <a:gdLst/>
              <a:ahLst/>
              <a:cxnLst/>
              <a:rect l="l" t="t" r="r" b="b"/>
              <a:pathLst>
                <a:path w="3365697" h="301374">
                  <a:moveTo>
                    <a:pt x="18175" y="0"/>
                  </a:moveTo>
                  <a:lnTo>
                    <a:pt x="3347522" y="0"/>
                  </a:lnTo>
                  <a:cubicBezTo>
                    <a:pt x="3352343" y="0"/>
                    <a:pt x="3356966" y="1915"/>
                    <a:pt x="3360374" y="5323"/>
                  </a:cubicBezTo>
                  <a:cubicBezTo>
                    <a:pt x="3363782" y="8732"/>
                    <a:pt x="3365697" y="13355"/>
                    <a:pt x="3365697" y="18175"/>
                  </a:cubicBezTo>
                  <a:lnTo>
                    <a:pt x="3365697" y="283199"/>
                  </a:lnTo>
                  <a:cubicBezTo>
                    <a:pt x="3365697" y="293237"/>
                    <a:pt x="3357560" y="301374"/>
                    <a:pt x="3347522" y="301374"/>
                  </a:cubicBezTo>
                  <a:lnTo>
                    <a:pt x="18175" y="301374"/>
                  </a:lnTo>
                  <a:cubicBezTo>
                    <a:pt x="8137" y="301374"/>
                    <a:pt x="0" y="293237"/>
                    <a:pt x="0" y="283199"/>
                  </a:cubicBezTo>
                  <a:lnTo>
                    <a:pt x="0" y="18175"/>
                  </a:lnTo>
                  <a:cubicBezTo>
                    <a:pt x="0" y="8137"/>
                    <a:pt x="8137" y="0"/>
                    <a:pt x="18175" y="0"/>
                  </a:cubicBezTo>
                  <a:close/>
                </a:path>
              </a:pathLst>
            </a:custGeom>
            <a:solidFill>
              <a:srgbClr val="3160D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365697" cy="3585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725486" y="3072665"/>
            <a:ext cx="2837027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ko-KR" altLang="en-US" sz="3500" spc="182" dirty="0">
                <a:solidFill>
                  <a:srgbClr val="FFFFFF"/>
                </a:solidFill>
                <a:latin typeface="페이퍼로지 4 Regular" pitchFamily="2" charset="-127"/>
                <a:ea typeface="페이퍼로지 4 Regular" pitchFamily="2" charset="-127"/>
              </a:rPr>
              <a:t>목차</a:t>
            </a:r>
            <a:endParaRPr lang="en-US" sz="3500" spc="182" dirty="0">
              <a:solidFill>
                <a:srgbClr val="FFFFFF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-38100" y="825952"/>
            <a:ext cx="13335000" cy="9118147"/>
          </a:xfrm>
          <a:custGeom>
            <a:avLst/>
            <a:gdLst/>
            <a:ahLst/>
            <a:cxnLst/>
            <a:rect l="l" t="t" r="r" b="b"/>
            <a:pathLst>
              <a:path w="9547459" h="5617280">
                <a:moveTo>
                  <a:pt x="0" y="0"/>
                </a:moveTo>
                <a:lnTo>
                  <a:pt x="9547459" y="0"/>
                </a:lnTo>
                <a:lnTo>
                  <a:pt x="9547459" y="5617280"/>
                </a:lnTo>
                <a:lnTo>
                  <a:pt x="0" y="5617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페이퍼로지 3 Light" pitchFamily="2" charset="-127"/>
              <a:ea typeface="페이퍼로지 3 Light" pitchFamily="2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81000" y="577928"/>
            <a:ext cx="41365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spc="156" dirty="0">
                <a:solidFill>
                  <a:srgbClr val="3160D8"/>
                </a:solidFill>
                <a:latin typeface="페이퍼로지 6 SemiBold" pitchFamily="2" charset="-127"/>
                <a:ea typeface="페이퍼로지 6 SemiBold" pitchFamily="2" charset="-127"/>
              </a:rPr>
              <a:t>프로젝트 개요 및 목표</a:t>
            </a:r>
            <a:endParaRPr lang="en-US" sz="3000" spc="156" dirty="0">
              <a:solidFill>
                <a:srgbClr val="3160D8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spc="156" dirty="0">
                <a:solidFill>
                  <a:srgbClr val="3160D8"/>
                </a:solidFill>
                <a:latin typeface="페이퍼로지 3 Light" pitchFamily="2" charset="-127"/>
                <a:ea typeface="페이퍼로지 3 Light" pitchFamily="2" charset="-127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9537" y="2121554"/>
            <a:ext cx="12344400" cy="6496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</a:pPr>
            <a:r>
              <a:rPr lang="ko-KR" altLang="en-US" sz="2000" u="none" strike="noStrike" spc="104" dirty="0" err="1">
                <a:solidFill>
                  <a:schemeClr val="accent1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팀명</a:t>
            </a:r>
            <a:r>
              <a:rPr lang="en-US" altLang="ko-KR" sz="2000" u="none" strike="noStrike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: </a:t>
            </a:r>
            <a:r>
              <a:rPr lang="ko-KR" altLang="en-US" sz="2000" u="none" strike="noStrike" spc="104" dirty="0" err="1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에이원하조</a:t>
            </a:r>
            <a:endParaRPr lang="en-US" altLang="ko-KR" sz="2000" u="none" strike="noStrike" spc="104" dirty="0">
              <a:solidFill>
                <a:srgbClr val="3160D8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marL="0" lvl="0" indent="0" algn="l">
              <a:lnSpc>
                <a:spcPts val="3000"/>
              </a:lnSpc>
            </a:pPr>
            <a:r>
              <a:rPr lang="ko-KR" altLang="en-US" sz="2000" spc="104" dirty="0">
                <a:solidFill>
                  <a:schemeClr val="accent1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프로젝트명</a:t>
            </a:r>
            <a:r>
              <a:rPr lang="en-US" altLang="ko-KR" sz="2000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: Balance It</a:t>
            </a:r>
          </a:p>
          <a:p>
            <a:pPr lvl="0">
              <a:lnSpc>
                <a:spcPts val="3000"/>
              </a:lnSpc>
            </a:pPr>
            <a:r>
              <a:rPr lang="ko-KR" altLang="en-US" sz="2000" u="none" strike="noStrike" spc="104" dirty="0">
                <a:solidFill>
                  <a:schemeClr val="accent1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팀원</a:t>
            </a:r>
            <a:r>
              <a:rPr lang="en-US" altLang="ko-KR" sz="2000" u="none" strike="noStrike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: </a:t>
            </a:r>
            <a:r>
              <a:rPr lang="ko-KR" altLang="en-US" sz="2000" u="none" strike="noStrike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권유진 </a:t>
            </a:r>
            <a:r>
              <a:rPr lang="en-US" altLang="ko-KR" sz="2000" u="none" strike="noStrike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(PM, </a:t>
            </a:r>
            <a:r>
              <a:rPr lang="ko-KR" altLang="en-US" sz="2000" u="none" strike="noStrike" spc="104" dirty="0" err="1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피그마</a:t>
            </a:r>
            <a:r>
              <a:rPr lang="en-US" altLang="ko-KR" sz="2000" u="none" strike="noStrike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2000" u="none" strike="noStrike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딥러닝 모델</a:t>
            </a:r>
            <a:r>
              <a:rPr lang="en-US" altLang="ko-KR" sz="2000" u="none" strike="noStrike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), </a:t>
            </a:r>
            <a:r>
              <a:rPr lang="ko-KR" altLang="en-US" sz="2000" u="none" strike="noStrike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정윤도 </a:t>
            </a:r>
            <a:r>
              <a:rPr lang="en-US" altLang="ko-KR" sz="2000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(</a:t>
            </a:r>
            <a:r>
              <a:rPr lang="ko-KR" altLang="en-US" sz="2000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안드로이드 스튜디오</a:t>
            </a:r>
            <a:r>
              <a:rPr lang="en-US" altLang="ko-KR" sz="2000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), </a:t>
            </a:r>
            <a:r>
              <a:rPr lang="ko-KR" altLang="en-US" sz="2000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강민서 </a:t>
            </a:r>
            <a:r>
              <a:rPr lang="en-US" altLang="ko-KR" sz="2000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(</a:t>
            </a:r>
            <a:r>
              <a:rPr lang="ko-KR" altLang="en-US" sz="2000" spc="104" dirty="0" err="1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피그마</a:t>
            </a:r>
            <a:r>
              <a:rPr lang="en-US" altLang="ko-KR" sz="2000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, API </a:t>
            </a:r>
            <a:r>
              <a:rPr lang="ko-KR" altLang="en-US" sz="2000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연결</a:t>
            </a:r>
            <a:r>
              <a:rPr lang="en-US" altLang="ko-KR" sz="2000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)</a:t>
            </a:r>
          </a:p>
          <a:p>
            <a:pPr marL="0" lvl="0" indent="0" algn="l">
              <a:lnSpc>
                <a:spcPts val="3000"/>
              </a:lnSpc>
            </a:pPr>
            <a:endParaRPr lang="en-US" sz="2000" u="none" strike="noStrike" spc="104" dirty="0">
              <a:solidFill>
                <a:srgbClr val="3160D8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marL="0" lvl="0" indent="0" algn="l">
              <a:lnSpc>
                <a:spcPts val="3000"/>
              </a:lnSpc>
            </a:pPr>
            <a:r>
              <a:rPr lang="ko-KR" altLang="en-US" sz="2000" spc="104" dirty="0">
                <a:solidFill>
                  <a:schemeClr val="accent1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기획 의도</a:t>
            </a:r>
            <a:r>
              <a:rPr lang="en-US" altLang="ko-KR" sz="2000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: </a:t>
            </a:r>
            <a:r>
              <a:rPr lang="ko-KR" altLang="en-US" sz="2000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사용자의 신체 정보와 식습관 데이터를 기반으로 개인 맞춤형 식단을 자동으로 추천하는 앱을 개발하여 누구나 간편하게 건강 관리를 할 수 있도록 돕는 것</a:t>
            </a:r>
            <a:endParaRPr lang="en-US" altLang="ko-KR" sz="2000" spc="104" dirty="0">
              <a:solidFill>
                <a:srgbClr val="3160D8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marL="0" lvl="0" indent="0" algn="l">
              <a:lnSpc>
                <a:spcPts val="3000"/>
              </a:lnSpc>
            </a:pPr>
            <a:endParaRPr lang="en-US" altLang="ko-KR" sz="2000" spc="104" dirty="0">
              <a:solidFill>
                <a:srgbClr val="3160D8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marL="0" lvl="0" indent="0" algn="l">
              <a:lnSpc>
                <a:spcPts val="3000"/>
              </a:lnSpc>
            </a:pPr>
            <a:r>
              <a:rPr lang="ko-KR" altLang="en-US" sz="2000" u="none" strike="noStrike" spc="104" dirty="0">
                <a:solidFill>
                  <a:schemeClr val="accent1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해결하고자 한 문제</a:t>
            </a:r>
            <a:r>
              <a:rPr lang="en-US" altLang="ko-KR" sz="2000" u="none" strike="noStrike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: </a:t>
            </a:r>
            <a:br>
              <a:rPr lang="en-US" altLang="ko-KR" sz="2000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</a:br>
            <a:r>
              <a:rPr lang="ko-KR" altLang="en-US" sz="2000" u="none" strike="noStrike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많은 사람들이 식단을 스스로 관리하는 데 어려움을 겪음 → 칼로리 계산이 번거롭고</a:t>
            </a:r>
            <a:r>
              <a:rPr lang="en-US" altLang="ko-KR" sz="2000" u="none" strike="noStrike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2000" u="none" strike="noStrike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어떤 음식을 먹어야 할지 판단하기 어려움</a:t>
            </a:r>
            <a:endParaRPr lang="en-US" altLang="ko-KR" sz="2000" u="none" strike="noStrike" spc="104" dirty="0">
              <a:solidFill>
                <a:srgbClr val="3160D8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marL="0" lvl="0" indent="0" algn="l">
              <a:lnSpc>
                <a:spcPts val="3000"/>
              </a:lnSpc>
            </a:pPr>
            <a:r>
              <a:rPr lang="ko-KR" altLang="en-US" sz="2000" u="none" strike="noStrike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기존 식단 앱들은 일반적인 정보 제공에 그침 → 사용자 맞춤형 추천이 부족함</a:t>
            </a:r>
            <a:endParaRPr lang="en-US" altLang="ko-KR" sz="2000" u="none" strike="noStrike" spc="104" dirty="0">
              <a:solidFill>
                <a:srgbClr val="3160D8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marL="0" lvl="0" indent="0" algn="l">
              <a:lnSpc>
                <a:spcPts val="3000"/>
              </a:lnSpc>
            </a:pPr>
            <a:r>
              <a:rPr lang="ko-KR" altLang="en-US" sz="2000" u="none" strike="noStrike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사용자가 먹은 음식을 기록만 하면 자동으로 분석하고 개인화된 식단을 추천해주는 시스템이 필요함</a:t>
            </a:r>
            <a:endParaRPr lang="en-US" altLang="ko-KR" sz="2000" u="none" strike="noStrike" spc="104" dirty="0">
              <a:solidFill>
                <a:srgbClr val="3160D8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marL="0" lvl="0" indent="0" algn="l">
              <a:lnSpc>
                <a:spcPts val="3000"/>
              </a:lnSpc>
            </a:pPr>
            <a:r>
              <a:rPr lang="ko-KR" altLang="en-US" sz="2000" u="none" strike="noStrike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즉</a:t>
            </a:r>
            <a:r>
              <a:rPr lang="en-US" altLang="ko-KR" sz="2000" u="none" strike="noStrike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2000" u="none" strike="noStrike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입력만 하면 자동으로 분석 </a:t>
            </a:r>
            <a:r>
              <a:rPr lang="en-US" altLang="ko-KR" sz="2000" u="none" strike="noStrike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+ </a:t>
            </a:r>
            <a:r>
              <a:rPr lang="ko-KR" altLang="en-US" sz="2000" u="none" strike="noStrike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맞춤 식단 추천 이 기능을 통해 기존 문제를 해결하고자 함</a:t>
            </a:r>
            <a:endParaRPr lang="en-US" altLang="ko-KR" sz="2000" u="none" strike="noStrike" spc="104" dirty="0">
              <a:solidFill>
                <a:srgbClr val="3160D8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marL="0" lvl="0" indent="0" algn="l">
              <a:lnSpc>
                <a:spcPts val="3000"/>
              </a:lnSpc>
            </a:pPr>
            <a:endParaRPr lang="en-US" altLang="ko-KR" sz="2000" spc="104" dirty="0">
              <a:solidFill>
                <a:srgbClr val="3160D8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marL="0" lvl="0" indent="0" algn="l">
              <a:lnSpc>
                <a:spcPts val="3000"/>
              </a:lnSpc>
            </a:pPr>
            <a:r>
              <a:rPr lang="ko-KR" altLang="en-US" sz="2000" spc="104" dirty="0">
                <a:solidFill>
                  <a:schemeClr val="accent1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타겟 사용자</a:t>
            </a:r>
            <a:r>
              <a:rPr lang="en-US" altLang="ko-KR" sz="2000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: </a:t>
            </a:r>
            <a:r>
              <a:rPr lang="ko-KR" altLang="en-US" sz="2000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건강 관리를 원하는 일반 사용자</a:t>
            </a:r>
            <a:r>
              <a:rPr lang="en-US" altLang="ko-KR" sz="2000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2000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지병이나 알레르기가 있는 사용자</a:t>
            </a:r>
            <a:endParaRPr lang="en-US" altLang="ko-KR" sz="2000" spc="104" dirty="0">
              <a:solidFill>
                <a:srgbClr val="3160D8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marL="0" lvl="0" indent="0" algn="l">
              <a:lnSpc>
                <a:spcPts val="3000"/>
              </a:lnSpc>
            </a:pPr>
            <a:endParaRPr lang="en-US" sz="2000" u="none" strike="noStrike" spc="104" dirty="0">
              <a:solidFill>
                <a:srgbClr val="3160D8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marL="0" lvl="0" indent="0" algn="l">
              <a:lnSpc>
                <a:spcPts val="3000"/>
              </a:lnSpc>
            </a:pPr>
            <a:r>
              <a:rPr lang="ko-KR" altLang="en-US" sz="2000" spc="104" dirty="0">
                <a:solidFill>
                  <a:schemeClr val="accent1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중간 발표와의 차이점</a:t>
            </a:r>
            <a:r>
              <a:rPr lang="en-US" altLang="ko-KR" sz="2000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: </a:t>
            </a:r>
            <a:r>
              <a:rPr lang="ko-KR" altLang="en-US" sz="2000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알림 기능 삭제</a:t>
            </a:r>
            <a:r>
              <a:rPr lang="en-US" altLang="ko-KR" sz="2000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, SNS </a:t>
            </a:r>
            <a:r>
              <a:rPr lang="ko-KR" altLang="en-US" sz="2000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로그인 기능 삭제</a:t>
            </a:r>
            <a:endParaRPr lang="en-US" sz="2000" u="none" strike="noStrike" spc="104" dirty="0">
              <a:solidFill>
                <a:srgbClr val="3160D8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069DF0A-3F55-1D62-E062-255052218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2600" y="1078645"/>
            <a:ext cx="3733800" cy="83104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1D7C4-B209-FBA0-FEDD-318C1151D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9FA12D6D-BB34-623F-86DD-693599678EA4}"/>
              </a:ext>
            </a:extLst>
          </p:cNvPr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630675F-CD97-A4A6-0384-A6CD18F83FA2}"/>
              </a:ext>
            </a:extLst>
          </p:cNvPr>
          <p:cNvSpPr txBox="1"/>
          <p:nvPr/>
        </p:nvSpPr>
        <p:spPr>
          <a:xfrm>
            <a:off x="587827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spc="156" dirty="0">
                <a:solidFill>
                  <a:srgbClr val="3160D8"/>
                </a:solidFill>
                <a:latin typeface="페이퍼로지 6 SemiBold" pitchFamily="2" charset="-127"/>
                <a:ea typeface="페이퍼로지 6 SemiBold" pitchFamily="2" charset="-127"/>
              </a:rPr>
              <a:t>요구사항 정의</a:t>
            </a:r>
            <a:endParaRPr lang="en-US" sz="3000" spc="156" dirty="0">
              <a:solidFill>
                <a:srgbClr val="3160D8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8E7EAB3D-4257-D6FE-16DD-1C8982AE1263}"/>
              </a:ext>
            </a:extLst>
          </p:cNvPr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spc="156" dirty="0">
                <a:solidFill>
                  <a:srgbClr val="3160D8"/>
                </a:solidFill>
                <a:latin typeface="페이퍼로지 3 Light" pitchFamily="2" charset="-127"/>
                <a:ea typeface="페이퍼로지 3 Light" pitchFamily="2" charset="-127"/>
              </a:rPr>
              <a:t>02</a:t>
            </a: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D0957F51-3D59-3E08-EB45-5C69A973D7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276306"/>
              </p:ext>
            </p:extLst>
          </p:nvPr>
        </p:nvGraphicFramePr>
        <p:xfrm>
          <a:off x="479584" y="1624326"/>
          <a:ext cx="17328832" cy="7038347"/>
        </p:xfrm>
        <a:graphic>
          <a:graphicData uri="http://schemas.openxmlformats.org/drawingml/2006/table">
            <a:tbl>
              <a:tblPr firstRow="1" firstCol="1" bandRow="1">
                <a:tableStyleId>{22838BEF-8BB2-4498-84A7-C5851F593DF1}</a:tableStyleId>
              </a:tblPr>
              <a:tblGrid>
                <a:gridCol w="2036910">
                  <a:extLst>
                    <a:ext uri="{9D8B030D-6E8A-4147-A177-3AD203B41FA5}">
                      <a16:colId xmlns:a16="http://schemas.microsoft.com/office/drawing/2014/main" val="679331287"/>
                    </a:ext>
                  </a:extLst>
                </a:gridCol>
                <a:gridCol w="2058984">
                  <a:extLst>
                    <a:ext uri="{9D8B030D-6E8A-4147-A177-3AD203B41FA5}">
                      <a16:colId xmlns:a16="http://schemas.microsoft.com/office/drawing/2014/main" val="2542608750"/>
                    </a:ext>
                  </a:extLst>
                </a:gridCol>
                <a:gridCol w="1704235">
                  <a:extLst>
                    <a:ext uri="{9D8B030D-6E8A-4147-A177-3AD203B41FA5}">
                      <a16:colId xmlns:a16="http://schemas.microsoft.com/office/drawing/2014/main" val="2367082009"/>
                    </a:ext>
                  </a:extLst>
                </a:gridCol>
                <a:gridCol w="3989117">
                  <a:extLst>
                    <a:ext uri="{9D8B030D-6E8A-4147-A177-3AD203B41FA5}">
                      <a16:colId xmlns:a16="http://schemas.microsoft.com/office/drawing/2014/main" val="3792747218"/>
                    </a:ext>
                  </a:extLst>
                </a:gridCol>
                <a:gridCol w="932570">
                  <a:extLst>
                    <a:ext uri="{9D8B030D-6E8A-4147-A177-3AD203B41FA5}">
                      <a16:colId xmlns:a16="http://schemas.microsoft.com/office/drawing/2014/main" val="311310283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922837690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3433987688"/>
                    </a:ext>
                  </a:extLst>
                </a:gridCol>
                <a:gridCol w="1175619">
                  <a:extLst>
                    <a:ext uri="{9D8B030D-6E8A-4147-A177-3AD203B41FA5}">
                      <a16:colId xmlns:a16="http://schemas.microsoft.com/office/drawing/2014/main" val="309983245"/>
                    </a:ext>
                  </a:extLst>
                </a:gridCol>
                <a:gridCol w="2078597">
                  <a:extLst>
                    <a:ext uri="{9D8B030D-6E8A-4147-A177-3AD203B41FA5}">
                      <a16:colId xmlns:a16="http://schemas.microsoft.com/office/drawing/2014/main" val="1897061702"/>
                    </a:ext>
                  </a:extLst>
                </a:gridCol>
              </a:tblGrid>
              <a:tr h="5960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ID</a:t>
                      </a:r>
                      <a:endParaRPr lang="ko-KR" sz="250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요구사항 구분</a:t>
                      </a:r>
                      <a:endParaRPr lang="ko-KR" sz="250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요구사항명</a:t>
                      </a:r>
                      <a:endParaRPr lang="ko-KR" sz="250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요구사항</a:t>
                      </a:r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설명</a:t>
                      </a:r>
                      <a:endParaRPr lang="ko-KR" sz="250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중요도</a:t>
                      </a:r>
                      <a:endParaRPr lang="ko-KR" sz="250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난이도</a:t>
                      </a:r>
                      <a:endParaRPr lang="ko-KR" sz="250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수용기준</a:t>
                      </a:r>
                      <a:endParaRPr lang="ko-KR" sz="250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수용여부</a:t>
                      </a:r>
                      <a:endParaRPr lang="ko-KR" sz="250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Parent_RFP_ID</a:t>
                      </a:r>
                      <a:endParaRPr lang="ko-KR" sz="250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extLst>
                  <a:ext uri="{0D108BD9-81ED-4DB2-BD59-A6C34878D82A}">
                    <a16:rowId xmlns:a16="http://schemas.microsoft.com/office/drawing/2014/main" val="4088776602"/>
                  </a:ext>
                </a:extLst>
              </a:tr>
              <a:tr h="91659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SRS-FR-001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기능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홈 화면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sz="1800" dirty="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오늘의 식단 및 영양 상태</a:t>
                      </a:r>
                      <a:r>
                        <a:rPr lang="en-US" sz="1800" dirty="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(</a:t>
                      </a:r>
                      <a:r>
                        <a:rPr lang="ko-KR" sz="1800" dirty="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과잉</a:t>
                      </a:r>
                      <a:r>
                        <a:rPr lang="en-US" sz="1800" dirty="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/</a:t>
                      </a:r>
                      <a:r>
                        <a:rPr lang="ko-KR" sz="1800" dirty="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보통</a:t>
                      </a:r>
                      <a:r>
                        <a:rPr lang="en-US" sz="1800" dirty="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/</a:t>
                      </a:r>
                      <a:r>
                        <a:rPr lang="ko-KR" sz="1800" dirty="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결핍</a:t>
                      </a:r>
                      <a:r>
                        <a:rPr lang="en-US" sz="1800" dirty="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) </a:t>
                      </a:r>
                      <a:r>
                        <a:rPr lang="ko-KR" sz="1800" dirty="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표시</a:t>
                      </a:r>
                      <a:r>
                        <a:rPr lang="en-US" sz="1800" dirty="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, </a:t>
                      </a:r>
                      <a:r>
                        <a:rPr lang="ko-KR" sz="1800" dirty="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사용자 맞춤 추천 식단 제공</a:t>
                      </a:r>
                      <a:endParaRPr lang="ko-KR" sz="2500" dirty="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높음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상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분석 정확도</a:t>
                      </a: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 90%, </a:t>
                      </a:r>
                      <a:r>
                        <a:rPr lang="ko-KR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표시 시간</a:t>
                      </a: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 5</a:t>
                      </a:r>
                      <a:r>
                        <a:rPr lang="ko-KR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초 이내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수용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RFP-SFR-001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extLst>
                  <a:ext uri="{0D108BD9-81ED-4DB2-BD59-A6C34878D82A}">
                    <a16:rowId xmlns:a16="http://schemas.microsoft.com/office/drawing/2014/main" val="1557110860"/>
                  </a:ext>
                </a:extLst>
              </a:tr>
              <a:tr h="60422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SRS-FR-002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기능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식단 등록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음식명</a:t>
                      </a: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, </a:t>
                      </a:r>
                      <a:r>
                        <a:rPr lang="ko-KR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칼로리</a:t>
                      </a: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, </a:t>
                      </a:r>
                      <a:r>
                        <a:rPr lang="ko-KR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탄수화물</a:t>
                      </a: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, </a:t>
                      </a:r>
                      <a:r>
                        <a:rPr lang="ko-KR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단백질</a:t>
                      </a: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, </a:t>
                      </a:r>
                      <a:r>
                        <a:rPr lang="ko-KR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지방 입력 및 저장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높음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중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등록 완료까지 10초 이내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수용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RFP-SFR-002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extLst>
                  <a:ext uri="{0D108BD9-81ED-4DB2-BD59-A6C34878D82A}">
                    <a16:rowId xmlns:a16="http://schemas.microsoft.com/office/drawing/2014/main" val="3688254424"/>
                  </a:ext>
                </a:extLst>
              </a:tr>
              <a:tr h="5960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SRS-FR-003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기능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식단 조회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날짜별 식단 목록 및 상세 조회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보통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중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조회 시간 5초 이내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수용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RFP-SFR-003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extLst>
                  <a:ext uri="{0D108BD9-81ED-4DB2-BD59-A6C34878D82A}">
                    <a16:rowId xmlns:a16="http://schemas.microsoft.com/office/drawing/2014/main" val="3683370900"/>
                  </a:ext>
                </a:extLst>
              </a:tr>
              <a:tr h="101253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SRS-FR-004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기능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식단 추천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사용자 설정</a:t>
                      </a: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(</a:t>
                      </a:r>
                      <a:r>
                        <a:rPr lang="ko-KR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알레르기</a:t>
                      </a: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, </a:t>
                      </a:r>
                      <a:r>
                        <a:rPr lang="ko-KR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질병</a:t>
                      </a: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, </a:t>
                      </a:r>
                      <a:r>
                        <a:rPr lang="ko-KR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목표</a:t>
                      </a: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)</a:t>
                      </a:r>
                      <a:r>
                        <a:rPr lang="ko-KR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에 기반한 개인 맞춤 식단 추천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높음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상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추천 정확도</a:t>
                      </a: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 90%, </a:t>
                      </a:r>
                      <a:r>
                        <a:rPr lang="ko-KR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제공 시간</a:t>
                      </a: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 10</a:t>
                      </a:r>
                      <a:r>
                        <a:rPr lang="ko-KR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초 이내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수용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RFP-SFR-004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extLst>
                  <a:ext uri="{0D108BD9-81ED-4DB2-BD59-A6C34878D82A}">
                    <a16:rowId xmlns:a16="http://schemas.microsoft.com/office/drawing/2014/main" val="3003874647"/>
                  </a:ext>
                </a:extLst>
              </a:tr>
              <a:tr h="60422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SRS-FR-005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기능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사용자 설정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키</a:t>
                      </a: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, </a:t>
                      </a:r>
                      <a:r>
                        <a:rPr lang="ko-KR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체중</a:t>
                      </a: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, </a:t>
                      </a:r>
                      <a:r>
                        <a:rPr lang="ko-KR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목표 체중</a:t>
                      </a: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, </a:t>
                      </a:r>
                      <a:r>
                        <a:rPr lang="ko-KR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알레르기</a:t>
                      </a: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, </a:t>
                      </a:r>
                      <a:r>
                        <a:rPr lang="ko-KR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질병</a:t>
                      </a: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, </a:t>
                      </a:r>
                      <a:r>
                        <a:rPr lang="ko-KR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다이어트 등 모든 입력 및 수정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높음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중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입력 완료까지 10초 이내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수용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RFP-SFR-005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extLst>
                  <a:ext uri="{0D108BD9-81ED-4DB2-BD59-A6C34878D82A}">
                    <a16:rowId xmlns:a16="http://schemas.microsoft.com/office/drawing/2014/main" val="2194737129"/>
                  </a:ext>
                </a:extLst>
              </a:tr>
              <a:tr h="91659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SRS-FR-006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기능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계정 관리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sz="1800" dirty="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회원가입</a:t>
                      </a:r>
                      <a:r>
                        <a:rPr lang="en-US" sz="1800" dirty="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, </a:t>
                      </a:r>
                      <a:r>
                        <a:rPr lang="ko-KR" sz="1800" dirty="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로그인</a:t>
                      </a:r>
                      <a:r>
                        <a:rPr lang="en-US" sz="1800" dirty="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, </a:t>
                      </a:r>
                      <a:r>
                        <a:rPr lang="ko-KR" sz="1800" dirty="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로그아웃 기능</a:t>
                      </a:r>
                      <a:r>
                        <a:rPr lang="en-US" sz="1800" dirty="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(</a:t>
                      </a:r>
                      <a:r>
                        <a:rPr lang="ko-KR" sz="1800" dirty="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이메일</a:t>
                      </a:r>
                      <a:r>
                        <a:rPr lang="en-US" sz="1800" dirty="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/</a:t>
                      </a:r>
                      <a:r>
                        <a:rPr lang="ko-KR" sz="1800" dirty="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비밀번호 형식 검증</a:t>
                      </a:r>
                      <a:r>
                        <a:rPr lang="en-US" sz="1800" dirty="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, </a:t>
                      </a:r>
                      <a:r>
                        <a:rPr lang="ko-KR" sz="1800" dirty="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세션관리</a:t>
                      </a:r>
                      <a:r>
                        <a:rPr lang="en-US" sz="1800" dirty="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)</a:t>
                      </a:r>
                      <a:endParaRPr lang="ko-KR" sz="2500" dirty="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보통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중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로그인</a:t>
                      </a: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 3</a:t>
                      </a:r>
                      <a:r>
                        <a:rPr lang="ko-KR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초 내 완료</a:t>
                      </a: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, </a:t>
                      </a:r>
                      <a:r>
                        <a:rPr lang="ko-KR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중복 차단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수용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RFP-SFR-006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extLst>
                  <a:ext uri="{0D108BD9-81ED-4DB2-BD59-A6C34878D82A}">
                    <a16:rowId xmlns:a16="http://schemas.microsoft.com/office/drawing/2014/main" val="561328034"/>
                  </a:ext>
                </a:extLst>
              </a:tr>
              <a:tr h="29185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SRS-NFR-001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비기능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응답 성능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식단 추천 요청에 대해</a:t>
                      </a: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 2</a:t>
                      </a:r>
                      <a:r>
                        <a:rPr lang="ko-KR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초 이내 응답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높음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중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부하 테스트 충족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수용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RFP-PER-001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extLst>
                  <a:ext uri="{0D108BD9-81ED-4DB2-BD59-A6C34878D82A}">
                    <a16:rowId xmlns:a16="http://schemas.microsoft.com/office/drawing/2014/main" val="2796818822"/>
                  </a:ext>
                </a:extLst>
              </a:tr>
              <a:tr h="29185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SRS-NFR-002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비기능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서버 가용성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서비스 가용성</a:t>
                      </a: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 99.5% </a:t>
                      </a:r>
                      <a:r>
                        <a:rPr lang="ko-KR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이상 유지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높음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상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가용성 유지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수용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RFP-PER-002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extLst>
                  <a:ext uri="{0D108BD9-81ED-4DB2-BD59-A6C34878D82A}">
                    <a16:rowId xmlns:a16="http://schemas.microsoft.com/office/drawing/2014/main" val="607848776"/>
                  </a:ext>
                </a:extLst>
              </a:tr>
              <a:tr h="60422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SRS-NFR-003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비기능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보안성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사용자 계정 및 건강정보 암호화 저장</a:t>
                      </a: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(AES256)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보통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중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암호화 검증 통과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수용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RFP-PER-003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extLst>
                  <a:ext uri="{0D108BD9-81ED-4DB2-BD59-A6C34878D82A}">
                    <a16:rowId xmlns:a16="http://schemas.microsoft.com/office/drawing/2014/main" val="1534279222"/>
                  </a:ext>
                </a:extLst>
              </a:tr>
              <a:tr h="60422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SRS-NFR-004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비기능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사용성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주요 기능</a:t>
                      </a: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(</a:t>
                      </a:r>
                      <a:r>
                        <a:rPr lang="ko-KR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식단 등록</a:t>
                      </a: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, </a:t>
                      </a:r>
                      <a:r>
                        <a:rPr lang="ko-KR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조회</a:t>
                      </a: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, </a:t>
                      </a:r>
                      <a:r>
                        <a:rPr lang="ko-KR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추천</a:t>
                      </a: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) 3</a:t>
                      </a:r>
                      <a:r>
                        <a:rPr lang="ko-KR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회 이내 클릭으로 접근 가능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 err="1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보통</a:t>
                      </a:r>
                      <a:endParaRPr lang="ko-KR" sz="2500" dirty="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중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사용성 테스트 통과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수용</a:t>
                      </a:r>
                      <a:endParaRPr lang="ko-KR" sz="250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페이퍼로지 4 Regular" pitchFamily="2" charset="-127"/>
                          <a:ea typeface="페이퍼로지 4 Regular" pitchFamily="2" charset="-127"/>
                        </a:rPr>
                        <a:t>RFP-PER-004</a:t>
                      </a:r>
                      <a:endParaRPr lang="ko-KR" sz="2500" dirty="0"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152788" marR="152788" marT="0" marB="0"/>
                </a:tc>
                <a:extLst>
                  <a:ext uri="{0D108BD9-81ED-4DB2-BD59-A6C34878D82A}">
                    <a16:rowId xmlns:a16="http://schemas.microsoft.com/office/drawing/2014/main" val="2568371822"/>
                  </a:ext>
                </a:extLst>
              </a:tr>
            </a:tbl>
          </a:graphicData>
        </a:graphic>
      </p:graphicFrame>
      <p:sp>
        <p:nvSpPr>
          <p:cNvPr id="36" name="TextBox 4">
            <a:extLst>
              <a:ext uri="{FF2B5EF4-FFF2-40B4-BE49-F238E27FC236}">
                <a16:creationId xmlns:a16="http://schemas.microsoft.com/office/drawing/2014/main" id="{439A0DFC-5F88-43F9-5E5D-5F45912A4656}"/>
              </a:ext>
            </a:extLst>
          </p:cNvPr>
          <p:cNvSpPr txBox="1"/>
          <p:nvPr/>
        </p:nvSpPr>
        <p:spPr>
          <a:xfrm>
            <a:off x="623686" y="9050124"/>
            <a:ext cx="14768714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ctr"/>
            <a:r>
              <a:rPr lang="ko-KR" altLang="en-US" sz="1400" b="1" dirty="0">
                <a:latin typeface="페이퍼로지 4 Regular" pitchFamily="2" charset="-127"/>
                <a:ea typeface="페이퍼로지 4 Regular" pitchFamily="2" charset="-127"/>
              </a:rPr>
              <a:t>중간 발표와 달라진 부분</a:t>
            </a:r>
            <a:r>
              <a:rPr lang="en-US" altLang="ko-KR" sz="1400" b="1" dirty="0">
                <a:latin typeface="페이퍼로지 4 Regular" pitchFamily="2" charset="-127"/>
                <a:ea typeface="페이퍼로지 4 Regular" pitchFamily="2" charset="-127"/>
              </a:rPr>
              <a:t>: SRS-FR-007 </a:t>
            </a:r>
            <a:r>
              <a:rPr lang="ko-KR" altLang="ko-KR" sz="1400" dirty="0">
                <a:latin typeface="페이퍼로지 4 Regular" pitchFamily="2" charset="-127"/>
                <a:ea typeface="페이퍼로지 4 Regular" pitchFamily="2" charset="-127"/>
              </a:rPr>
              <a:t>식단 등록 및 추천 시 알림 발송 </a:t>
            </a:r>
            <a:r>
              <a:rPr lang="en-US" altLang="ko-KR" sz="1400" dirty="0">
                <a:latin typeface="페이퍼로지 4 Regular" pitchFamily="2" charset="-127"/>
                <a:ea typeface="페이퍼로지 4 Regular" pitchFamily="2" charset="-127"/>
              </a:rPr>
              <a:t>(</a:t>
            </a:r>
            <a:r>
              <a:rPr lang="ko-KR" altLang="ko-KR" sz="1400" dirty="0">
                <a:latin typeface="페이퍼로지 4 Regular" pitchFamily="2" charset="-127"/>
                <a:ea typeface="페이퍼로지 4 Regular" pitchFamily="2" charset="-127"/>
              </a:rPr>
              <a:t>푸시 알림</a:t>
            </a:r>
            <a:r>
              <a:rPr lang="en-US" altLang="ko-KR" sz="1400" dirty="0">
                <a:latin typeface="페이퍼로지 4 Regular" pitchFamily="2" charset="-127"/>
                <a:ea typeface="페이퍼로지 4 Regular" pitchFamily="2" charset="-127"/>
              </a:rPr>
              <a:t>) </a:t>
            </a:r>
            <a:r>
              <a:rPr lang="ko-KR" altLang="en-US" sz="1400" dirty="0">
                <a:latin typeface="페이퍼로지 4 Regular" pitchFamily="2" charset="-127"/>
                <a:ea typeface="페이퍼로지 4 Regular" pitchFamily="2" charset="-127"/>
              </a:rPr>
              <a:t>기능이 있었으나 구현 어려움으로 삭제</a:t>
            </a:r>
            <a:endParaRPr lang="ko-KR" altLang="ko-KR" sz="1400" dirty="0">
              <a:latin typeface="페이퍼로지 4 Regular" pitchFamily="2" charset="-127"/>
              <a:ea typeface="페이퍼로지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964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38F73-76CD-8899-9881-6E53BFA2F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3CAF3BB0-44CD-3E51-36C4-79D1257B10F3}"/>
              </a:ext>
            </a:extLst>
          </p:cNvPr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EC127023-90BC-192E-D837-7F3BC611CE12}"/>
              </a:ext>
            </a:extLst>
          </p:cNvPr>
          <p:cNvSpPr txBox="1"/>
          <p:nvPr/>
        </p:nvSpPr>
        <p:spPr>
          <a:xfrm>
            <a:off x="587827" y="606877"/>
            <a:ext cx="40603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spc="156">
                <a:solidFill>
                  <a:srgbClr val="3160D8"/>
                </a:solidFill>
                <a:latin typeface="페이퍼로지 6 SemiBold" pitchFamily="2" charset="-127"/>
                <a:ea typeface="페이퍼로지 6 SemiBold" pitchFamily="2" charset="-127"/>
              </a:rPr>
              <a:t>화면 설계 및 앱 구조</a:t>
            </a:r>
            <a:endParaRPr lang="en-US" sz="3000" spc="156" dirty="0">
              <a:solidFill>
                <a:srgbClr val="3160D8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2BB3C026-DE32-1BF7-969E-B17284B995A5}"/>
              </a:ext>
            </a:extLst>
          </p:cNvPr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spc="156" dirty="0">
                <a:solidFill>
                  <a:srgbClr val="3160D8"/>
                </a:solidFill>
                <a:latin typeface="페이퍼로지 3 Light" pitchFamily="2" charset="-127"/>
                <a:ea typeface="페이퍼로지 3 Light" pitchFamily="2" charset="-127"/>
              </a:rPr>
              <a:t>03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7F435EE-5E39-2086-43DF-1B4B60976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1333500"/>
            <a:ext cx="12344401" cy="822614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CB50BDA-AE1A-48E1-7435-756D0B215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2341122"/>
            <a:ext cx="8505825" cy="199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21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AA7F7-3C66-DAB3-DF4D-304B33A4F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A9ABA0CB-7B5A-3023-1CAC-8039343B99D9}"/>
              </a:ext>
            </a:extLst>
          </p:cNvPr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E87F83BC-A652-60B4-37EC-BFCAA8444BEE}"/>
              </a:ext>
            </a:extLst>
          </p:cNvPr>
          <p:cNvSpPr txBox="1"/>
          <p:nvPr/>
        </p:nvSpPr>
        <p:spPr>
          <a:xfrm>
            <a:off x="587827" y="606877"/>
            <a:ext cx="40603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spc="156" dirty="0">
                <a:solidFill>
                  <a:srgbClr val="3160D8"/>
                </a:solidFill>
                <a:latin typeface="페이퍼로지 6 SemiBold" pitchFamily="2" charset="-127"/>
                <a:ea typeface="페이퍼로지 6 SemiBold" pitchFamily="2" charset="-127"/>
              </a:rPr>
              <a:t>화면 설계 및 앱 구조</a:t>
            </a:r>
            <a:endParaRPr lang="en-US" sz="3000" spc="156" dirty="0">
              <a:solidFill>
                <a:srgbClr val="3160D8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F8F4009C-9869-6270-6C90-749FA9D1454D}"/>
              </a:ext>
            </a:extLst>
          </p:cNvPr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spc="156" dirty="0">
                <a:solidFill>
                  <a:srgbClr val="3160D8"/>
                </a:solidFill>
                <a:latin typeface="페이퍼로지 3 Light" pitchFamily="2" charset="-127"/>
                <a:ea typeface="페이퍼로지 3 Light" pitchFamily="2" charset="-127"/>
              </a:rPr>
              <a:t>03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38CAF8-4B04-8221-A43C-AD12C98A8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606" y="2095500"/>
            <a:ext cx="3234898" cy="720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68F7CE5-8FBE-1D5C-F83E-06B2FD49E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1903" y="2102224"/>
            <a:ext cx="3234898" cy="720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17BC569-2BA1-99B3-4FEC-D3C8D5376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0" y="2102224"/>
            <a:ext cx="2880000" cy="720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A349D5F-6EF2-1DC0-4EB3-6EA2B9A32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4223" y="2102224"/>
            <a:ext cx="3234898" cy="7200000"/>
          </a:xfrm>
          <a:prstGeom prst="rect">
            <a:avLst/>
          </a:prstGeom>
        </p:spPr>
      </p:pic>
      <p:sp>
        <p:nvSpPr>
          <p:cNvPr id="13" name="TextBox 4">
            <a:extLst>
              <a:ext uri="{FF2B5EF4-FFF2-40B4-BE49-F238E27FC236}">
                <a16:creationId xmlns:a16="http://schemas.microsoft.com/office/drawing/2014/main" id="{0E2CB711-EC2F-B21B-2904-83ECAC4EFFA9}"/>
              </a:ext>
            </a:extLst>
          </p:cNvPr>
          <p:cNvSpPr txBox="1"/>
          <p:nvPr/>
        </p:nvSpPr>
        <p:spPr>
          <a:xfrm>
            <a:off x="0" y="1689866"/>
            <a:ext cx="5938988" cy="367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3160D8"/>
                </a:solidFill>
                <a:latin typeface="페이퍼로지 3 Light" pitchFamily="2" charset="-127"/>
                <a:ea typeface="페이퍼로지 3 Light" pitchFamily="2" charset="-127"/>
              </a:rPr>
              <a:t>홈 화면 </a:t>
            </a:r>
            <a:r>
              <a:rPr lang="en-US" altLang="ko-KR" sz="1200" dirty="0">
                <a:solidFill>
                  <a:srgbClr val="3160D8"/>
                </a:solidFill>
                <a:latin typeface="페이퍼로지 3 Light" pitchFamily="2" charset="-127"/>
                <a:ea typeface="페이퍼로지 3 Light" pitchFamily="2" charset="-127"/>
              </a:rPr>
              <a:t>(</a:t>
            </a:r>
            <a:r>
              <a:rPr lang="ko-KR" altLang="en-US" sz="1200" dirty="0">
                <a:solidFill>
                  <a:srgbClr val="3160D8"/>
                </a:solidFill>
                <a:latin typeface="페이퍼로지 3 Light" pitchFamily="2" charset="-127"/>
                <a:ea typeface="페이퍼로지 3 Light" pitchFamily="2" charset="-127"/>
              </a:rPr>
              <a:t>본인이 입력한 식단</a:t>
            </a:r>
            <a:r>
              <a:rPr lang="en-US" altLang="ko-KR" sz="1200" dirty="0">
                <a:solidFill>
                  <a:srgbClr val="3160D8"/>
                </a:solidFill>
                <a:latin typeface="페이퍼로지 3 Light" pitchFamily="2" charset="-127"/>
                <a:ea typeface="페이퍼로지 3 Light" pitchFamily="2" charset="-127"/>
              </a:rPr>
              <a:t>, </a:t>
            </a:r>
            <a:r>
              <a:rPr lang="ko-KR" altLang="en-US" sz="1200" dirty="0">
                <a:solidFill>
                  <a:srgbClr val="3160D8"/>
                </a:solidFill>
                <a:latin typeface="페이퍼로지 3 Light" pitchFamily="2" charset="-127"/>
                <a:ea typeface="페이퍼로지 3 Light" pitchFamily="2" charset="-127"/>
              </a:rPr>
              <a:t>입력한 식단의 영양 상태</a:t>
            </a:r>
            <a:r>
              <a:rPr lang="en-US" altLang="ko-KR" sz="1200" dirty="0">
                <a:solidFill>
                  <a:srgbClr val="3160D8"/>
                </a:solidFill>
                <a:latin typeface="페이퍼로지 3 Light" pitchFamily="2" charset="-127"/>
                <a:ea typeface="페이퍼로지 3 Light" pitchFamily="2" charset="-127"/>
              </a:rPr>
              <a:t>, </a:t>
            </a:r>
            <a:r>
              <a:rPr lang="ko-KR" altLang="en-US" sz="1200" dirty="0">
                <a:solidFill>
                  <a:srgbClr val="3160D8"/>
                </a:solidFill>
                <a:latin typeface="페이퍼로지 3 Light" pitchFamily="2" charset="-127"/>
                <a:ea typeface="페이퍼로지 3 Light" pitchFamily="2" charset="-127"/>
              </a:rPr>
              <a:t>추천 식단 확인 가능</a:t>
            </a:r>
            <a:r>
              <a:rPr lang="en-US" altLang="ko-KR" sz="1200" dirty="0">
                <a:solidFill>
                  <a:srgbClr val="3160D8"/>
                </a:solidFill>
                <a:latin typeface="페이퍼로지 3 Light" pitchFamily="2" charset="-127"/>
                <a:ea typeface="페이퍼로지 3 Light" pitchFamily="2" charset="-127"/>
              </a:rPr>
              <a:t>)</a:t>
            </a:r>
            <a:endParaRPr lang="en-US" sz="1200" dirty="0">
              <a:solidFill>
                <a:srgbClr val="3160D8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EFCC409A-2C11-1BEE-F36D-CB9048B724AD}"/>
              </a:ext>
            </a:extLst>
          </p:cNvPr>
          <p:cNvSpPr txBox="1"/>
          <p:nvPr/>
        </p:nvSpPr>
        <p:spPr>
          <a:xfrm>
            <a:off x="4119412" y="9195114"/>
            <a:ext cx="5938988" cy="367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3160D8"/>
                </a:solidFill>
                <a:latin typeface="페이퍼로지 3 Light" pitchFamily="2" charset="-127"/>
                <a:ea typeface="페이퍼로지 3 Light" pitchFamily="2" charset="-127"/>
              </a:rPr>
              <a:t>식단 등록 화면 </a:t>
            </a:r>
            <a:r>
              <a:rPr lang="en-US" altLang="ko-KR" sz="1200" dirty="0">
                <a:solidFill>
                  <a:srgbClr val="3160D8"/>
                </a:solidFill>
                <a:latin typeface="페이퍼로지 3 Light" pitchFamily="2" charset="-127"/>
                <a:ea typeface="페이퍼로지 3 Light" pitchFamily="2" charset="-127"/>
              </a:rPr>
              <a:t>(</a:t>
            </a:r>
            <a:r>
              <a:rPr lang="ko-KR" altLang="en-US" sz="1200" dirty="0">
                <a:solidFill>
                  <a:srgbClr val="3160D8"/>
                </a:solidFill>
                <a:latin typeface="페이퍼로지 3 Light" pitchFamily="2" charset="-127"/>
                <a:ea typeface="페이퍼로지 3 Light" pitchFamily="2" charset="-127"/>
              </a:rPr>
              <a:t>본인이 먹은 식단을 입력 후 저장</a:t>
            </a:r>
            <a:r>
              <a:rPr lang="en-US" altLang="ko-KR" sz="1200" dirty="0">
                <a:solidFill>
                  <a:srgbClr val="3160D8"/>
                </a:solidFill>
                <a:latin typeface="페이퍼로지 3 Light" pitchFamily="2" charset="-127"/>
                <a:ea typeface="페이퍼로지 3 Light" pitchFamily="2" charset="-127"/>
              </a:rPr>
              <a:t>)</a:t>
            </a:r>
            <a:endParaRPr lang="en-US" sz="1200" dirty="0">
              <a:solidFill>
                <a:srgbClr val="3160D8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06564EA8-B905-2209-9A08-0C4327B47D19}"/>
              </a:ext>
            </a:extLst>
          </p:cNvPr>
          <p:cNvSpPr txBox="1"/>
          <p:nvPr/>
        </p:nvSpPr>
        <p:spPr>
          <a:xfrm>
            <a:off x="8071706" y="1657355"/>
            <a:ext cx="5938988" cy="367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3160D8"/>
                </a:solidFill>
                <a:latin typeface="페이퍼로지 3 Light" pitchFamily="2" charset="-127"/>
                <a:ea typeface="페이퍼로지 3 Light" pitchFamily="2" charset="-127"/>
              </a:rPr>
              <a:t>사용자 설정 화면 </a:t>
            </a:r>
            <a:r>
              <a:rPr lang="en-US" altLang="ko-KR" sz="1200" dirty="0">
                <a:solidFill>
                  <a:srgbClr val="3160D8"/>
                </a:solidFill>
                <a:latin typeface="페이퍼로지 3 Light" pitchFamily="2" charset="-127"/>
                <a:ea typeface="페이퍼로지 3 Light" pitchFamily="2" charset="-127"/>
              </a:rPr>
              <a:t>(</a:t>
            </a:r>
            <a:r>
              <a:rPr lang="ko-KR" altLang="en-US" sz="1200" dirty="0">
                <a:solidFill>
                  <a:srgbClr val="3160D8"/>
                </a:solidFill>
                <a:latin typeface="페이퍼로지 3 Light" pitchFamily="2" charset="-127"/>
                <a:ea typeface="페이퍼로지 3 Light" pitchFamily="2" charset="-127"/>
              </a:rPr>
              <a:t>기본 정보 입력 후 저장하면 딥러닝 모델이 이에 맞는 식단을 추천해 준다</a:t>
            </a:r>
            <a:r>
              <a:rPr lang="en-US" altLang="ko-KR" sz="1200" dirty="0">
                <a:solidFill>
                  <a:srgbClr val="3160D8"/>
                </a:solidFill>
                <a:latin typeface="페이퍼로지 3 Light" pitchFamily="2" charset="-127"/>
                <a:ea typeface="페이퍼로지 3 Light" pitchFamily="2" charset="-127"/>
              </a:rPr>
              <a:t>)</a:t>
            </a:r>
            <a:endParaRPr lang="en-US" sz="1200" dirty="0">
              <a:solidFill>
                <a:srgbClr val="3160D8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E9EC392D-85FC-18FB-7325-5B3813626B79}"/>
              </a:ext>
            </a:extLst>
          </p:cNvPr>
          <p:cNvSpPr txBox="1"/>
          <p:nvPr/>
        </p:nvSpPr>
        <p:spPr>
          <a:xfrm>
            <a:off x="12044212" y="9182100"/>
            <a:ext cx="5938988" cy="367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3160D8"/>
                </a:solidFill>
                <a:latin typeface="페이퍼로지 3 Light" pitchFamily="2" charset="-127"/>
                <a:ea typeface="페이퍼로지 3 Light" pitchFamily="2" charset="-127"/>
              </a:rPr>
              <a:t>식단 추천 화면 </a:t>
            </a:r>
            <a:r>
              <a:rPr lang="en-US" altLang="ko-KR" sz="1200" dirty="0">
                <a:solidFill>
                  <a:srgbClr val="3160D8"/>
                </a:solidFill>
                <a:latin typeface="페이퍼로지 3 Light" pitchFamily="2" charset="-127"/>
                <a:ea typeface="페이퍼로지 3 Light" pitchFamily="2" charset="-127"/>
              </a:rPr>
              <a:t>(</a:t>
            </a:r>
            <a:r>
              <a:rPr lang="ko-KR" altLang="en-US" sz="1200" dirty="0">
                <a:solidFill>
                  <a:srgbClr val="3160D8"/>
                </a:solidFill>
                <a:latin typeface="페이퍼로지 3 Light" pitchFamily="2" charset="-127"/>
                <a:ea typeface="페이퍼로지 3 Light" pitchFamily="2" charset="-127"/>
              </a:rPr>
              <a:t>본인 입력 정보에 맞는 식단이 추천으로 뜸</a:t>
            </a:r>
            <a:r>
              <a:rPr lang="en-US" altLang="ko-KR" sz="1200" dirty="0">
                <a:solidFill>
                  <a:srgbClr val="3160D8"/>
                </a:solidFill>
                <a:latin typeface="페이퍼로지 3 Light" pitchFamily="2" charset="-127"/>
                <a:ea typeface="페이퍼로지 3 Light" pitchFamily="2" charset="-127"/>
              </a:rPr>
              <a:t>)</a:t>
            </a:r>
            <a:endParaRPr lang="en-US" sz="1200" dirty="0">
              <a:solidFill>
                <a:srgbClr val="3160D8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1893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7B878-A074-6DAB-CC44-A1725E43E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5875F4F9-3CC3-3F88-6815-9B430595CDCA}"/>
              </a:ext>
            </a:extLst>
          </p:cNvPr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484F9F91-8DE3-590A-1AF6-498F7592B5EF}"/>
              </a:ext>
            </a:extLst>
          </p:cNvPr>
          <p:cNvSpPr txBox="1"/>
          <p:nvPr/>
        </p:nvSpPr>
        <p:spPr>
          <a:xfrm>
            <a:off x="587827" y="606877"/>
            <a:ext cx="40603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spc="156" dirty="0">
                <a:solidFill>
                  <a:srgbClr val="3160D8"/>
                </a:solidFill>
                <a:latin typeface="페이퍼로지 6 SemiBold" pitchFamily="2" charset="-127"/>
                <a:ea typeface="페이퍼로지 6 SemiBold" pitchFamily="2" charset="-127"/>
              </a:rPr>
              <a:t>화면 설계 및 앱 구조</a:t>
            </a:r>
            <a:endParaRPr lang="en-US" sz="3000" spc="156" dirty="0">
              <a:solidFill>
                <a:srgbClr val="3160D8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62E4B864-DCD3-D29D-1F1D-D34A082ED9A8}"/>
              </a:ext>
            </a:extLst>
          </p:cNvPr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spc="156" dirty="0">
                <a:solidFill>
                  <a:srgbClr val="3160D8"/>
                </a:solidFill>
                <a:latin typeface="페이퍼로지 3 Light" pitchFamily="2" charset="-127"/>
                <a:ea typeface="페이퍼로지 3 Light" pitchFamily="2" charset="-127"/>
              </a:rPr>
              <a:t>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67EFA4-6346-E24F-E9D4-8001BF779FCB}"/>
              </a:ext>
            </a:extLst>
          </p:cNvPr>
          <p:cNvSpPr txBox="1"/>
          <p:nvPr/>
        </p:nvSpPr>
        <p:spPr>
          <a:xfrm>
            <a:off x="1676400" y="2628900"/>
            <a:ext cx="12954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페이퍼로지 4 Regular" pitchFamily="2" charset="-127"/>
                <a:ea typeface="페이퍼로지 4 Regular" pitchFamily="2" charset="-127"/>
              </a:rPr>
              <a:t>로그인 후 사용자 설정한 뒤 오늘 먹은 식단 입력 후 추천 식단 확인하는 시나리오</a:t>
            </a:r>
            <a:r>
              <a:rPr lang="en-US" altLang="ko-KR" sz="4800" dirty="0">
                <a:latin typeface="페이퍼로지 4 Regular" pitchFamily="2" charset="-127"/>
                <a:ea typeface="페이퍼로지 4 Regular" pitchFamily="2" charset="-127"/>
              </a:rPr>
              <a:t>!!!!!!!!!!!!!!!!!!!</a:t>
            </a:r>
          </a:p>
          <a:p>
            <a:r>
              <a:rPr lang="ko-KR" altLang="en-US" sz="4800" dirty="0">
                <a:latin typeface="페이퍼로지 4 Regular" pitchFamily="2" charset="-127"/>
                <a:ea typeface="페이퍼로지 4 Regular" pitchFamily="2" charset="-127"/>
              </a:rPr>
              <a:t>아직 여기 안 됨</a:t>
            </a:r>
            <a:endParaRPr lang="en-US" altLang="ko-KR" sz="4800" dirty="0">
              <a:latin typeface="페이퍼로지 4 Regular" pitchFamily="2" charset="-127"/>
              <a:ea typeface="페이퍼로지 4 Regular" pitchFamily="2" charset="-127"/>
            </a:endParaRPr>
          </a:p>
          <a:p>
            <a:r>
              <a:rPr lang="ko-KR" altLang="en-US" sz="4800" dirty="0">
                <a:latin typeface="페이퍼로지 4 Regular" pitchFamily="2" charset="-127"/>
                <a:ea typeface="페이퍼로지 4 Regular" pitchFamily="2" charset="-127"/>
              </a:rPr>
              <a:t>다 완성되면 화면 하나하나 캡처해서 보여드리면 됨</a:t>
            </a:r>
            <a:r>
              <a:rPr lang="en-US" altLang="ko-KR" sz="4800" dirty="0">
                <a:latin typeface="페이퍼로지 4 Regular" pitchFamily="2" charset="-127"/>
                <a:ea typeface="페이퍼로지 4 Regular" pitchFamily="2" charset="-127"/>
              </a:rPr>
              <a:t>~!~!~~!~`1`</a:t>
            </a:r>
            <a:endParaRPr lang="ko-KR" altLang="en-US" sz="4800" dirty="0">
              <a:latin typeface="페이퍼로지 4 Regular" pitchFamily="2" charset="-127"/>
              <a:ea typeface="페이퍼로지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5135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7EC6F-51F8-158F-38B5-465FA7081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B58D5B2A-A32F-4AC8-FB2A-B9651768C722}"/>
              </a:ext>
            </a:extLst>
          </p:cNvPr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C993F21-4468-3799-1FD0-97EC0C6F3A95}"/>
              </a:ext>
            </a:extLst>
          </p:cNvPr>
          <p:cNvGrpSpPr/>
          <p:nvPr/>
        </p:nvGrpSpPr>
        <p:grpSpPr>
          <a:xfrm>
            <a:off x="365815" y="2540089"/>
            <a:ext cx="5882274" cy="6371269"/>
            <a:chOff x="0" y="0"/>
            <a:chExt cx="812800" cy="88036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7F5603D-5546-8518-6942-0B35D605649C}"/>
                </a:ext>
              </a:extLst>
            </p:cNvPr>
            <p:cNvSpPr/>
            <p:nvPr/>
          </p:nvSpPr>
          <p:spPr>
            <a:xfrm>
              <a:off x="0" y="0"/>
              <a:ext cx="812800" cy="880368"/>
            </a:xfrm>
            <a:custGeom>
              <a:avLst/>
              <a:gdLst/>
              <a:ahLst/>
              <a:cxnLst/>
              <a:rect l="l" t="t" r="r" b="b"/>
              <a:pathLst>
                <a:path w="812800" h="880368">
                  <a:moveTo>
                    <a:pt x="0" y="0"/>
                  </a:moveTo>
                  <a:lnTo>
                    <a:pt x="812800" y="0"/>
                  </a:lnTo>
                  <a:lnTo>
                    <a:pt x="812800" y="880368"/>
                  </a:lnTo>
                  <a:lnTo>
                    <a:pt x="0" y="880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782E66D5-53C9-FD3A-B46E-19A2D8178D19}"/>
                </a:ext>
              </a:extLst>
            </p:cNvPr>
            <p:cNvSpPr txBox="1"/>
            <p:nvPr/>
          </p:nvSpPr>
          <p:spPr>
            <a:xfrm>
              <a:off x="0" y="19050"/>
              <a:ext cx="812800" cy="861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46A40F70-F7F9-A3AB-3160-F1AF4FF0F94B}"/>
              </a:ext>
            </a:extLst>
          </p:cNvPr>
          <p:cNvGrpSpPr/>
          <p:nvPr/>
        </p:nvGrpSpPr>
        <p:grpSpPr>
          <a:xfrm>
            <a:off x="6472425" y="2540089"/>
            <a:ext cx="5567488" cy="6371269"/>
            <a:chOff x="0" y="0"/>
            <a:chExt cx="812800" cy="88036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9E0C221-D4DB-C3B2-9633-7309A132CF68}"/>
                </a:ext>
              </a:extLst>
            </p:cNvPr>
            <p:cNvSpPr/>
            <p:nvPr/>
          </p:nvSpPr>
          <p:spPr>
            <a:xfrm>
              <a:off x="0" y="0"/>
              <a:ext cx="812800" cy="880368"/>
            </a:xfrm>
            <a:custGeom>
              <a:avLst/>
              <a:gdLst/>
              <a:ahLst/>
              <a:cxnLst/>
              <a:rect l="l" t="t" r="r" b="b"/>
              <a:pathLst>
                <a:path w="812800" h="880368">
                  <a:moveTo>
                    <a:pt x="0" y="0"/>
                  </a:moveTo>
                  <a:lnTo>
                    <a:pt x="812800" y="0"/>
                  </a:lnTo>
                  <a:lnTo>
                    <a:pt x="812800" y="880368"/>
                  </a:lnTo>
                  <a:lnTo>
                    <a:pt x="0" y="880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17E7CE1-4401-3250-20A0-6D104EE66055}"/>
                </a:ext>
              </a:extLst>
            </p:cNvPr>
            <p:cNvSpPr txBox="1"/>
            <p:nvPr/>
          </p:nvSpPr>
          <p:spPr>
            <a:xfrm>
              <a:off x="0" y="19050"/>
              <a:ext cx="812800" cy="861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0F5A1F15-4670-9973-1661-413A219A19C9}"/>
              </a:ext>
            </a:extLst>
          </p:cNvPr>
          <p:cNvGrpSpPr/>
          <p:nvPr/>
        </p:nvGrpSpPr>
        <p:grpSpPr>
          <a:xfrm>
            <a:off x="11963400" y="2540089"/>
            <a:ext cx="5736773" cy="6371269"/>
            <a:chOff x="0" y="0"/>
            <a:chExt cx="848293" cy="880368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80D1528-1A9A-6C6B-E8BB-4C678745FA7B}"/>
                </a:ext>
              </a:extLst>
            </p:cNvPr>
            <p:cNvSpPr/>
            <p:nvPr/>
          </p:nvSpPr>
          <p:spPr>
            <a:xfrm>
              <a:off x="35493" y="0"/>
              <a:ext cx="812800" cy="880368"/>
            </a:xfrm>
            <a:custGeom>
              <a:avLst/>
              <a:gdLst/>
              <a:ahLst/>
              <a:cxnLst/>
              <a:rect l="l" t="t" r="r" b="b"/>
              <a:pathLst>
                <a:path w="812800" h="880368">
                  <a:moveTo>
                    <a:pt x="0" y="0"/>
                  </a:moveTo>
                  <a:lnTo>
                    <a:pt x="812800" y="0"/>
                  </a:lnTo>
                  <a:lnTo>
                    <a:pt x="812800" y="880368"/>
                  </a:lnTo>
                  <a:lnTo>
                    <a:pt x="0" y="880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34DDFE0E-7304-EB37-5E3C-B7415299F53C}"/>
                </a:ext>
              </a:extLst>
            </p:cNvPr>
            <p:cNvSpPr txBox="1"/>
            <p:nvPr/>
          </p:nvSpPr>
          <p:spPr>
            <a:xfrm>
              <a:off x="0" y="19050"/>
              <a:ext cx="812800" cy="861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  <a:endParaRPr/>
            </a:p>
          </p:txBody>
        </p:sp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3EA04A38-B1C9-D04F-DCB4-805FD1BF8BF4}"/>
              </a:ext>
            </a:extLst>
          </p:cNvPr>
          <p:cNvSpPr txBox="1"/>
          <p:nvPr/>
        </p:nvSpPr>
        <p:spPr>
          <a:xfrm>
            <a:off x="587827" y="606877"/>
            <a:ext cx="49747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spc="156" dirty="0">
                <a:solidFill>
                  <a:srgbClr val="3160D8"/>
                </a:solidFill>
                <a:latin typeface="페이퍼로지 6 SemiBold" pitchFamily="2" charset="-127"/>
                <a:ea typeface="페이퍼로지 6 SemiBold" pitchFamily="2" charset="-127"/>
              </a:rPr>
              <a:t>시스템 구조 및 데이터 흐름</a:t>
            </a:r>
            <a:endParaRPr lang="en-US" sz="3000" spc="156" dirty="0">
              <a:solidFill>
                <a:srgbClr val="3160D8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4B024834-F251-487C-C14C-6D60D27F468F}"/>
              </a:ext>
            </a:extLst>
          </p:cNvPr>
          <p:cNvSpPr txBox="1"/>
          <p:nvPr/>
        </p:nvSpPr>
        <p:spPr>
          <a:xfrm>
            <a:off x="1271693" y="2677955"/>
            <a:ext cx="4070517" cy="6106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3000"/>
              </a:lnSpc>
              <a:spcBef>
                <a:spcPct val="0"/>
              </a:spcBef>
            </a:pPr>
            <a:r>
              <a:rPr lang="en-US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[UI Layer]</a:t>
            </a:r>
          </a:p>
          <a:p>
            <a:pPr lvl="0" algn="ctr">
              <a:lnSpc>
                <a:spcPts val="3000"/>
              </a:lnSpc>
              <a:spcBef>
                <a:spcPct val="0"/>
              </a:spcBef>
            </a:pPr>
            <a:r>
              <a:rPr lang="en-US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 (Figma → Android XML/UI </a:t>
            </a:r>
            <a:r>
              <a:rPr lang="ko-KR" altLang="en-US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컴포넌트</a:t>
            </a:r>
            <a:r>
              <a:rPr lang="en-US" altLang="ko-KR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)</a:t>
            </a:r>
          </a:p>
          <a:p>
            <a:pPr lvl="0" algn="ctr">
              <a:lnSpc>
                <a:spcPts val="3000"/>
              </a:lnSpc>
              <a:spcBef>
                <a:spcPct val="0"/>
              </a:spcBef>
            </a:pPr>
            <a:r>
              <a:rPr lang="en-US" altLang="ko-KR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 │</a:t>
            </a:r>
          </a:p>
          <a:p>
            <a:pPr lvl="0" algn="ctr">
              <a:lnSpc>
                <a:spcPts val="3000"/>
              </a:lnSpc>
              <a:spcBef>
                <a:spcPct val="0"/>
              </a:spcBef>
            </a:pPr>
            <a:r>
              <a:rPr lang="en-US" altLang="ko-KR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  ▼</a:t>
            </a:r>
          </a:p>
          <a:p>
            <a:pPr lvl="0" algn="ctr">
              <a:lnSpc>
                <a:spcPts val="3000"/>
              </a:lnSpc>
              <a:spcBef>
                <a:spcPct val="0"/>
              </a:spcBef>
            </a:pPr>
            <a:r>
              <a:rPr lang="en-US" altLang="ko-KR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[</a:t>
            </a:r>
            <a:r>
              <a:rPr lang="en-US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App Logic / Data Layer]</a:t>
            </a:r>
          </a:p>
          <a:p>
            <a:pPr lvl="0" algn="ctr">
              <a:lnSpc>
                <a:spcPts val="3000"/>
              </a:lnSpc>
              <a:spcBef>
                <a:spcPct val="0"/>
              </a:spcBef>
            </a:pPr>
            <a:r>
              <a:rPr lang="en-US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 (Android Studio - </a:t>
            </a:r>
            <a:r>
              <a:rPr lang="en-US" spc="104" dirty="0" err="1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ViewModel</a:t>
            </a:r>
            <a:r>
              <a:rPr lang="en-US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, Repository, Retrofit)</a:t>
            </a:r>
          </a:p>
          <a:p>
            <a:pPr lvl="0" algn="ctr">
              <a:lnSpc>
                <a:spcPts val="3000"/>
              </a:lnSpc>
              <a:spcBef>
                <a:spcPct val="0"/>
              </a:spcBef>
            </a:pPr>
            <a:r>
              <a:rPr lang="en-US" altLang="ko-KR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 │</a:t>
            </a:r>
          </a:p>
          <a:p>
            <a:pPr lvl="0" algn="ctr">
              <a:lnSpc>
                <a:spcPts val="3000"/>
              </a:lnSpc>
              <a:spcBef>
                <a:spcPct val="0"/>
              </a:spcBef>
            </a:pPr>
            <a:r>
              <a:rPr lang="en-US" altLang="ko-KR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  ▼</a:t>
            </a:r>
          </a:p>
          <a:p>
            <a:pPr lvl="0" algn="ctr">
              <a:lnSpc>
                <a:spcPts val="3000"/>
              </a:lnSpc>
              <a:spcBef>
                <a:spcPct val="0"/>
              </a:spcBef>
            </a:pPr>
            <a:r>
              <a:rPr lang="en-US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[Django Backend API]</a:t>
            </a:r>
          </a:p>
          <a:p>
            <a:pPr lvl="0" algn="ctr">
              <a:lnSpc>
                <a:spcPts val="3000"/>
              </a:lnSpc>
              <a:spcBef>
                <a:spcPct val="0"/>
              </a:spcBef>
            </a:pPr>
            <a:r>
              <a:rPr lang="en-US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 (REST API, </a:t>
            </a:r>
            <a:r>
              <a:rPr lang="ko-KR" altLang="en-US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모델 로딩</a:t>
            </a:r>
            <a:r>
              <a:rPr lang="en-US" altLang="ko-KR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요청 처리</a:t>
            </a:r>
            <a:r>
              <a:rPr lang="en-US" altLang="ko-KR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)</a:t>
            </a:r>
          </a:p>
          <a:p>
            <a:pPr lvl="0" algn="ctr">
              <a:lnSpc>
                <a:spcPts val="3000"/>
              </a:lnSpc>
              <a:spcBef>
                <a:spcPct val="0"/>
              </a:spcBef>
            </a:pPr>
            <a:r>
              <a:rPr lang="en-US" altLang="ko-KR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 │</a:t>
            </a:r>
          </a:p>
          <a:p>
            <a:pPr lvl="0" algn="ctr">
              <a:lnSpc>
                <a:spcPts val="3000"/>
              </a:lnSpc>
              <a:spcBef>
                <a:spcPct val="0"/>
              </a:spcBef>
            </a:pPr>
            <a:r>
              <a:rPr lang="en-US" altLang="ko-KR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  ▼</a:t>
            </a:r>
          </a:p>
          <a:p>
            <a:pPr lvl="0" algn="ctr">
              <a:lnSpc>
                <a:spcPts val="3000"/>
              </a:lnSpc>
              <a:spcBef>
                <a:spcPct val="0"/>
              </a:spcBef>
            </a:pPr>
            <a:r>
              <a:rPr lang="en-US" altLang="ko-KR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[</a:t>
            </a:r>
            <a:r>
              <a:rPr lang="en-US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AI Model Layer]</a:t>
            </a:r>
          </a:p>
          <a:p>
            <a:pPr lvl="0" algn="ctr">
              <a:lnSpc>
                <a:spcPts val="3000"/>
              </a:lnSpc>
              <a:spcBef>
                <a:spcPct val="0"/>
              </a:spcBef>
            </a:pPr>
            <a:r>
              <a:rPr lang="en-US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 (Colab</a:t>
            </a:r>
            <a:r>
              <a:rPr lang="ko-KR" altLang="en-US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에서 학습한 </a:t>
            </a:r>
            <a:r>
              <a:rPr lang="en-US" altLang="ko-KR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  <a:r>
              <a:rPr lang="en-US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h5 </a:t>
            </a:r>
            <a:r>
              <a:rPr lang="ko-KR" altLang="en-US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딥러닝 모델</a:t>
            </a:r>
            <a:r>
              <a:rPr lang="en-US" altLang="ko-KR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)</a:t>
            </a:r>
            <a:endParaRPr lang="en-US" u="none" strike="noStrike" spc="104" dirty="0">
              <a:solidFill>
                <a:srgbClr val="3160D8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800464E8-FBB0-A94C-FED2-56E76DE2D10F}"/>
              </a:ext>
            </a:extLst>
          </p:cNvPr>
          <p:cNvSpPr txBox="1"/>
          <p:nvPr/>
        </p:nvSpPr>
        <p:spPr>
          <a:xfrm>
            <a:off x="6871833" y="2941503"/>
            <a:ext cx="4070517" cy="6121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ct val="150000"/>
              </a:lnSpc>
              <a:spcBef>
                <a:spcPct val="0"/>
              </a:spcBef>
            </a:pPr>
            <a:r>
              <a:rPr lang="ko-KR" altLang="en-US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실제 구현한 항목</a:t>
            </a:r>
            <a:endParaRPr lang="en-US" altLang="ko-KR" spc="104" dirty="0">
              <a:solidFill>
                <a:srgbClr val="3160D8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marL="285750" lvl="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u="none" strike="noStrike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회원가입</a:t>
            </a:r>
            <a:endParaRPr lang="en-US" altLang="ko-KR" u="none" strike="noStrike" spc="104" dirty="0">
              <a:solidFill>
                <a:srgbClr val="3160D8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marL="285750" lvl="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사용자 설정 저장</a:t>
            </a:r>
            <a:endParaRPr lang="en-US" altLang="ko-KR" spc="104" dirty="0">
              <a:solidFill>
                <a:srgbClr val="3160D8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marL="285750" lvl="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u="none" strike="noStrike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추천 식단</a:t>
            </a:r>
            <a:endParaRPr lang="en-US" altLang="ko-KR" u="none" strike="noStrike" spc="104" dirty="0">
              <a:solidFill>
                <a:srgbClr val="3160D8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marL="285750" lvl="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영양 상태 분석</a:t>
            </a:r>
            <a:endParaRPr lang="en-US" altLang="ko-KR" u="none" strike="noStrike" spc="104" dirty="0">
              <a:solidFill>
                <a:srgbClr val="3160D8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</a:pPr>
            <a:endParaRPr lang="en-US" altLang="ko-KR" u="none" strike="noStrike" spc="104" dirty="0">
              <a:solidFill>
                <a:srgbClr val="3160D8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marL="0" lvl="0" indent="0">
              <a:lnSpc>
                <a:spcPct val="150000"/>
              </a:lnSpc>
              <a:spcBef>
                <a:spcPct val="0"/>
              </a:spcBef>
            </a:pPr>
            <a:r>
              <a:rPr lang="ko-KR" altLang="en-US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하드 코딩 항목</a:t>
            </a:r>
            <a:endParaRPr lang="en-US" altLang="ko-KR" spc="104" dirty="0">
              <a:solidFill>
                <a:srgbClr val="3160D8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marL="285750" lvl="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식단 조회 </a:t>
            </a:r>
            <a:r>
              <a:rPr lang="en-US" altLang="ko-KR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(</a:t>
            </a:r>
            <a:r>
              <a:rPr lang="ko-KR" altLang="en-US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안드로이드 스튜디오 </a:t>
            </a:r>
            <a:r>
              <a:rPr lang="en-US" altLang="ko-KR" spc="104" dirty="0" err="1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DatePickerDialog</a:t>
            </a:r>
            <a:r>
              <a:rPr lang="en-US" altLang="ko-KR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 (</a:t>
            </a:r>
            <a:r>
              <a:rPr lang="ko-KR" altLang="en-US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날짜 선택</a:t>
            </a:r>
            <a:r>
              <a:rPr lang="en-US" altLang="ko-KR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) </a:t>
            </a:r>
            <a:r>
              <a:rPr lang="ko-KR" altLang="en-US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사용</a:t>
            </a:r>
            <a:r>
              <a:rPr lang="en-US" altLang="ko-KR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)</a:t>
            </a:r>
            <a:r>
              <a:rPr lang="ko-KR" altLang="en-US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 </a:t>
            </a:r>
            <a:endParaRPr lang="en-US" altLang="ko-KR" spc="104" dirty="0">
              <a:solidFill>
                <a:srgbClr val="3160D8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marL="285750" lvl="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목표 감량 기간 </a:t>
            </a:r>
            <a:r>
              <a:rPr lang="en-US" altLang="ko-KR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(</a:t>
            </a:r>
            <a:r>
              <a:rPr lang="ko-KR" altLang="en-US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안드로이드 스튜디오 </a:t>
            </a:r>
            <a:r>
              <a:rPr lang="en-US" altLang="ko-KR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Custom Button Toggle (</a:t>
            </a:r>
            <a:r>
              <a:rPr lang="ko-KR" altLang="en-US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버튼으로 모드 선택</a:t>
            </a:r>
            <a:r>
              <a:rPr lang="en-US" altLang="ko-KR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) </a:t>
            </a:r>
            <a:r>
              <a:rPr lang="ko-KR" altLang="en-US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사용</a:t>
            </a:r>
            <a:r>
              <a:rPr lang="en-US" altLang="ko-KR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)</a:t>
            </a:r>
          </a:p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endParaRPr lang="en-US" altLang="ko-KR" u="none" strike="noStrike" spc="104" dirty="0">
              <a:solidFill>
                <a:srgbClr val="3160D8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endParaRPr lang="en-US" altLang="ko-KR" u="none" strike="noStrike" spc="104" dirty="0">
              <a:solidFill>
                <a:srgbClr val="3160D8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0232A1FD-2D57-A6FE-96CF-9870F87EBB73}"/>
              </a:ext>
            </a:extLst>
          </p:cNvPr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spc="156" dirty="0">
                <a:solidFill>
                  <a:srgbClr val="3160D8"/>
                </a:solidFill>
                <a:latin typeface="페이퍼로지 3 Light" pitchFamily="2" charset="-127"/>
                <a:ea typeface="페이퍼로지 3 Light" pitchFamily="2" charset="-127"/>
              </a:rPr>
              <a:t>04</a:t>
            </a:r>
          </a:p>
        </p:txBody>
      </p:sp>
      <p:sp>
        <p:nvSpPr>
          <p:cNvPr id="35" name="TextBox 32">
            <a:extLst>
              <a:ext uri="{FF2B5EF4-FFF2-40B4-BE49-F238E27FC236}">
                <a16:creationId xmlns:a16="http://schemas.microsoft.com/office/drawing/2014/main" id="{66D27673-4A09-1BD3-1928-F79FCFB9ACFD}"/>
              </a:ext>
            </a:extLst>
          </p:cNvPr>
          <p:cNvSpPr txBox="1"/>
          <p:nvPr/>
        </p:nvSpPr>
        <p:spPr>
          <a:xfrm>
            <a:off x="12440894" y="2889593"/>
            <a:ext cx="5481291" cy="6064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ko-KR" altLang="en-US" sz="1400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하드 코딩을 추후 연동할 시</a:t>
            </a:r>
            <a:br>
              <a:rPr lang="en-US" altLang="ko-KR" sz="1400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</a:br>
            <a:br>
              <a:rPr lang="en-US" altLang="ko-KR" sz="1400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</a:br>
            <a:r>
              <a:rPr lang="en-US" altLang="ko-KR" sz="1400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① </a:t>
            </a:r>
            <a:r>
              <a:rPr lang="ko-KR" altLang="en-US" sz="1400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식단 조회 </a:t>
            </a:r>
            <a:r>
              <a:rPr lang="en-US" altLang="ko-KR" sz="1400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API </a:t>
            </a:r>
            <a:r>
              <a:rPr lang="ko-KR" altLang="en-US" sz="1400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구현</a:t>
            </a:r>
          </a:p>
          <a:p>
            <a:pPr lvl="0">
              <a:spcBef>
                <a:spcPct val="0"/>
              </a:spcBef>
            </a:pPr>
            <a:endParaRPr lang="ko-KR" altLang="en-US" sz="1400" spc="104" dirty="0">
              <a:solidFill>
                <a:srgbClr val="3160D8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lvl="0">
              <a:spcBef>
                <a:spcPct val="0"/>
              </a:spcBef>
            </a:pPr>
            <a:r>
              <a:rPr lang="ko-KR" altLang="en-US" sz="1400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사용자 식단 기록 저장</a:t>
            </a:r>
          </a:p>
          <a:p>
            <a:pPr lvl="0">
              <a:spcBef>
                <a:spcPct val="0"/>
              </a:spcBef>
            </a:pPr>
            <a:r>
              <a:rPr lang="ko-KR" altLang="en-US" sz="1400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→ </a:t>
            </a:r>
            <a:r>
              <a:rPr lang="en-US" altLang="ko-KR" sz="1400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POST /meal/save</a:t>
            </a:r>
          </a:p>
          <a:p>
            <a:pPr lvl="0">
              <a:spcBef>
                <a:spcPct val="0"/>
              </a:spcBef>
            </a:pPr>
            <a:endParaRPr lang="en-US" altLang="ko-KR" sz="1400" spc="104" dirty="0">
              <a:solidFill>
                <a:srgbClr val="3160D8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lvl="0">
              <a:spcBef>
                <a:spcPct val="0"/>
              </a:spcBef>
            </a:pPr>
            <a:r>
              <a:rPr lang="ko-KR" altLang="en-US" sz="1400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사용자별 추천 식단</a:t>
            </a:r>
            <a:r>
              <a:rPr lang="en-US" altLang="ko-KR" sz="1400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·</a:t>
            </a:r>
            <a:r>
              <a:rPr lang="ko-KR" altLang="en-US" sz="1400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선택 식단 조회</a:t>
            </a:r>
          </a:p>
          <a:p>
            <a:pPr lvl="0">
              <a:spcBef>
                <a:spcPct val="0"/>
              </a:spcBef>
            </a:pPr>
            <a:r>
              <a:rPr lang="ko-KR" altLang="en-US" sz="1400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→ </a:t>
            </a:r>
            <a:r>
              <a:rPr lang="en-US" altLang="ko-KR" sz="1400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GET /meal/list</a:t>
            </a:r>
          </a:p>
          <a:p>
            <a:pPr lvl="0">
              <a:spcBef>
                <a:spcPct val="0"/>
              </a:spcBef>
            </a:pPr>
            <a:endParaRPr lang="en-US" altLang="ko-KR" sz="1400" spc="104" dirty="0">
              <a:solidFill>
                <a:srgbClr val="3160D8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lvl="0">
              <a:spcBef>
                <a:spcPct val="0"/>
              </a:spcBef>
            </a:pPr>
            <a:r>
              <a:rPr lang="ko-KR" altLang="en-US" sz="1400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식단 상세 데이터 조회</a:t>
            </a:r>
          </a:p>
          <a:p>
            <a:pPr lvl="0">
              <a:spcBef>
                <a:spcPct val="0"/>
              </a:spcBef>
            </a:pPr>
            <a:r>
              <a:rPr lang="ko-KR" altLang="en-US" sz="1400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→ </a:t>
            </a:r>
            <a:r>
              <a:rPr lang="en-US" altLang="ko-KR" sz="1400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GET /meal/{id}</a:t>
            </a:r>
          </a:p>
          <a:p>
            <a:pPr lvl="0">
              <a:spcBef>
                <a:spcPct val="0"/>
              </a:spcBef>
            </a:pPr>
            <a:endParaRPr lang="en-US" altLang="ko-KR" sz="1400" spc="104" dirty="0">
              <a:solidFill>
                <a:srgbClr val="3160D8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lvl="0">
              <a:spcBef>
                <a:spcPct val="0"/>
              </a:spcBef>
            </a:pPr>
            <a:r>
              <a:rPr lang="en-US" altLang="ko-KR" sz="1400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 ② </a:t>
            </a:r>
            <a:r>
              <a:rPr lang="ko-KR" altLang="en-US" sz="1400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목표 감량 기간 저장</a:t>
            </a:r>
            <a:r>
              <a:rPr lang="en-US" altLang="ko-KR" sz="1400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/</a:t>
            </a:r>
            <a:r>
              <a:rPr lang="ko-KR" altLang="en-US" sz="1400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조회 </a:t>
            </a:r>
            <a:r>
              <a:rPr lang="en-US" altLang="ko-KR" sz="1400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API</a:t>
            </a:r>
          </a:p>
          <a:p>
            <a:pPr lvl="0">
              <a:spcBef>
                <a:spcPct val="0"/>
              </a:spcBef>
            </a:pPr>
            <a:endParaRPr lang="en-US" altLang="ko-KR" sz="1400" spc="104" dirty="0">
              <a:solidFill>
                <a:srgbClr val="3160D8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lvl="0">
              <a:spcBef>
                <a:spcPct val="0"/>
              </a:spcBef>
            </a:pPr>
            <a:r>
              <a:rPr lang="en-US" altLang="ko-KR" sz="1400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POST /goal</a:t>
            </a:r>
          </a:p>
          <a:p>
            <a:pPr lvl="0">
              <a:spcBef>
                <a:spcPct val="0"/>
              </a:spcBef>
            </a:pPr>
            <a:r>
              <a:rPr lang="ko-KR" altLang="en-US" sz="1400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사용자 목표 기간</a:t>
            </a:r>
            <a:r>
              <a:rPr lang="en-US" altLang="ko-KR" sz="1400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(</a:t>
            </a:r>
            <a:r>
              <a:rPr lang="ko-KR" altLang="en-US" sz="1400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예</a:t>
            </a:r>
            <a:r>
              <a:rPr lang="en-US" altLang="ko-KR" sz="1400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: 4</a:t>
            </a:r>
            <a:r>
              <a:rPr lang="ko-KR" altLang="en-US" sz="1400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주</a:t>
            </a:r>
            <a:r>
              <a:rPr lang="en-US" altLang="ko-KR" sz="1400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, 8</a:t>
            </a:r>
            <a:r>
              <a:rPr lang="ko-KR" altLang="en-US" sz="1400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주</a:t>
            </a:r>
            <a:r>
              <a:rPr lang="en-US" altLang="ko-KR" sz="1400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)</a:t>
            </a:r>
            <a:r>
              <a:rPr lang="ko-KR" altLang="en-US" sz="1400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을 저장</a:t>
            </a:r>
          </a:p>
          <a:p>
            <a:pPr lvl="0">
              <a:spcBef>
                <a:spcPct val="0"/>
              </a:spcBef>
            </a:pPr>
            <a:endParaRPr lang="ko-KR" altLang="en-US" sz="1400" spc="104" dirty="0">
              <a:solidFill>
                <a:srgbClr val="3160D8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lvl="0">
              <a:spcBef>
                <a:spcPct val="0"/>
              </a:spcBef>
            </a:pPr>
            <a:r>
              <a:rPr lang="en-US" altLang="ko-KR" sz="1400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GET /goal</a:t>
            </a:r>
          </a:p>
          <a:p>
            <a:pPr lvl="0">
              <a:spcBef>
                <a:spcPct val="0"/>
              </a:spcBef>
            </a:pPr>
            <a:r>
              <a:rPr lang="ko-KR" altLang="en-US" sz="1400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목표 기간 조회하여 </a:t>
            </a:r>
            <a:r>
              <a:rPr lang="en-US" altLang="ko-KR" sz="1400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UI</a:t>
            </a:r>
            <a:r>
              <a:rPr lang="ko-KR" altLang="en-US" sz="1400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에 다시 표시</a:t>
            </a:r>
          </a:p>
          <a:p>
            <a:pPr lvl="0">
              <a:spcBef>
                <a:spcPct val="0"/>
              </a:spcBef>
            </a:pPr>
            <a:endParaRPr lang="ko-KR" altLang="en-US" sz="1400" spc="104" dirty="0">
              <a:solidFill>
                <a:srgbClr val="3160D8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lvl="0">
              <a:spcBef>
                <a:spcPct val="0"/>
              </a:spcBef>
            </a:pPr>
            <a:r>
              <a:rPr lang="ko-KR" altLang="en-US" sz="1400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이 값들은 추후 </a:t>
            </a:r>
            <a:r>
              <a:rPr lang="en-US" altLang="ko-KR" sz="1400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AI </a:t>
            </a:r>
            <a:r>
              <a:rPr lang="ko-KR" altLang="en-US" sz="1400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모델 입력 값에도 활용 가능</a:t>
            </a:r>
          </a:p>
          <a:p>
            <a:pPr lvl="0">
              <a:spcBef>
                <a:spcPct val="0"/>
              </a:spcBef>
            </a:pPr>
            <a:endParaRPr lang="ko-KR" altLang="en-US" sz="1400" spc="104" dirty="0">
              <a:solidFill>
                <a:srgbClr val="3160D8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lvl="0">
              <a:spcBef>
                <a:spcPct val="0"/>
              </a:spcBef>
            </a:pPr>
            <a:r>
              <a:rPr lang="ko-KR" altLang="en-US" sz="1400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예</a:t>
            </a:r>
            <a:r>
              <a:rPr lang="en-US" altLang="ko-KR" sz="1400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: </a:t>
            </a:r>
            <a:r>
              <a:rPr lang="ko-KR" altLang="en-US" sz="1400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목표 감량 기간이 짧을수록 더 강도 높은 식단 추천</a:t>
            </a:r>
          </a:p>
          <a:p>
            <a:pPr lvl="0">
              <a:spcBef>
                <a:spcPct val="0"/>
              </a:spcBef>
            </a:pPr>
            <a:endParaRPr lang="ko-KR" altLang="en-US" sz="1400" spc="104" dirty="0">
              <a:solidFill>
                <a:srgbClr val="3160D8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lvl="0">
              <a:spcBef>
                <a:spcPct val="0"/>
              </a:spcBef>
            </a:pPr>
            <a:r>
              <a:rPr lang="ko-KR" altLang="en-US" sz="1400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현재 체중 대비 기간별 필요 칼로리를 추정하는 로직 추가</a:t>
            </a:r>
            <a:endParaRPr lang="en-US" altLang="ko-KR" sz="1400" spc="104" dirty="0">
              <a:solidFill>
                <a:srgbClr val="3160D8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marL="0" lvl="0" indent="0" algn="l">
              <a:lnSpc>
                <a:spcPct val="200000"/>
              </a:lnSpc>
              <a:spcBef>
                <a:spcPct val="0"/>
              </a:spcBef>
            </a:pPr>
            <a:endParaRPr lang="en-US" altLang="ko-KR" sz="1600" u="none" strike="noStrike" spc="104" dirty="0">
              <a:solidFill>
                <a:srgbClr val="3160D8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3087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2088337" y="8334580"/>
            <a:ext cx="8605822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2954000" y="825952"/>
            <a:ext cx="4186218" cy="8283151"/>
            <a:chOff x="0" y="0"/>
            <a:chExt cx="2620010" cy="5184140"/>
          </a:xfrm>
        </p:grpSpPr>
        <p:sp>
          <p:nvSpPr>
            <p:cNvPr id="6" name="Freeform 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53799" r="-135138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87827" y="606877"/>
            <a:ext cx="4593912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spc="156" dirty="0">
                <a:solidFill>
                  <a:srgbClr val="3160D8"/>
                </a:solidFill>
                <a:latin typeface="페이퍼로지 6 SemiBold" pitchFamily="2" charset="-127"/>
                <a:ea typeface="페이퍼로지 6 SemiBold" pitchFamily="2" charset="-127"/>
              </a:rPr>
              <a:t>앱 데모</a:t>
            </a:r>
            <a:endParaRPr lang="en-US" sz="3000" spc="156" dirty="0">
              <a:solidFill>
                <a:srgbClr val="3160D8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088337" y="3973659"/>
            <a:ext cx="1704299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ko-KR" altLang="en-US" sz="2499" spc="129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시나리오 </a:t>
            </a:r>
            <a:r>
              <a:rPr lang="en-US" sz="2499" spc="129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88337" y="4747401"/>
            <a:ext cx="5988863" cy="340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ko-KR" altLang="en-US" sz="2000" u="none" strike="noStrike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로그인 </a:t>
            </a:r>
            <a:r>
              <a:rPr lang="en-US" altLang="ko-KR" sz="2000" u="none" strike="noStrike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-&gt; </a:t>
            </a:r>
            <a:r>
              <a:rPr lang="ko-KR" altLang="en-US" sz="2000" u="none" strike="noStrike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사용자 설정 </a:t>
            </a:r>
            <a:r>
              <a:rPr lang="en-US" altLang="ko-KR" sz="2000" u="none" strike="noStrike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-&gt; </a:t>
            </a:r>
            <a:r>
              <a:rPr lang="ko-KR" altLang="en-US" sz="2000" u="none" strike="noStrike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식단 입력 </a:t>
            </a:r>
            <a:r>
              <a:rPr lang="en-US" altLang="ko-KR" sz="2000" u="none" strike="noStrike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-&gt; </a:t>
            </a:r>
            <a:r>
              <a:rPr lang="ko-KR" altLang="en-US" sz="2000" u="none" strike="noStrike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식단 추천 화면</a:t>
            </a:r>
            <a:endParaRPr lang="en-US" sz="2000" u="none" strike="noStrike" spc="104" dirty="0">
              <a:solidFill>
                <a:srgbClr val="3160D8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spc="156" dirty="0">
                <a:solidFill>
                  <a:srgbClr val="3160D8"/>
                </a:solidFill>
                <a:latin typeface="페이퍼로지 3 Light" pitchFamily="2" charset="-127"/>
                <a:ea typeface="페이퍼로지 3 Light" pitchFamily="2" charset="-127"/>
              </a:rPr>
              <a:t>05</a:t>
            </a:r>
          </a:p>
        </p:txBody>
      </p:sp>
      <p:sp>
        <p:nvSpPr>
          <p:cNvPr id="21" name="TextBox 16">
            <a:extLst>
              <a:ext uri="{FF2B5EF4-FFF2-40B4-BE49-F238E27FC236}">
                <a16:creationId xmlns:a16="http://schemas.microsoft.com/office/drawing/2014/main" id="{7DE59D8D-8602-81AF-BAD3-B8FDD0014B25}"/>
              </a:ext>
            </a:extLst>
          </p:cNvPr>
          <p:cNvSpPr txBox="1"/>
          <p:nvPr/>
        </p:nvSpPr>
        <p:spPr>
          <a:xfrm>
            <a:off x="2105701" y="5981700"/>
            <a:ext cx="1704299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ko-KR" altLang="en-US" sz="2499" spc="129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시나리오 </a:t>
            </a:r>
            <a:r>
              <a:rPr lang="en-US" altLang="ko-KR" sz="2499" spc="129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2</a:t>
            </a:r>
            <a:endParaRPr lang="en-US" sz="2499" spc="129" dirty="0">
              <a:solidFill>
                <a:srgbClr val="3160D8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22" name="TextBox 18">
            <a:extLst>
              <a:ext uri="{FF2B5EF4-FFF2-40B4-BE49-F238E27FC236}">
                <a16:creationId xmlns:a16="http://schemas.microsoft.com/office/drawing/2014/main" id="{F1EBB04B-E20D-6CAD-9E3D-5F8A34554A6C}"/>
              </a:ext>
            </a:extLst>
          </p:cNvPr>
          <p:cNvSpPr txBox="1"/>
          <p:nvPr/>
        </p:nvSpPr>
        <p:spPr>
          <a:xfrm>
            <a:off x="2088337" y="6783901"/>
            <a:ext cx="5988863" cy="340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ko-KR" altLang="en-US" sz="2000" u="none" strike="noStrike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아직은 모른다</a:t>
            </a:r>
            <a:r>
              <a:rPr lang="en-US" altLang="ko-KR" sz="2000" u="none" strike="noStrike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~ </a:t>
            </a:r>
            <a:r>
              <a:rPr lang="ko-KR" altLang="en-US" sz="2000" u="none" strike="noStrike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시나리오 </a:t>
            </a:r>
            <a:r>
              <a:rPr lang="ko-KR" altLang="en-US" sz="2000" u="none" strike="noStrike" spc="104" dirty="0" err="1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아이돈노</a:t>
            </a:r>
            <a:r>
              <a:rPr lang="en-US" altLang="ko-KR" sz="2000" u="none" strike="noStrike" spc="104" dirty="0">
                <a:solidFill>
                  <a:srgbClr val="3160D8"/>
                </a:solidFill>
                <a:latin typeface="페이퍼로지 4 Regular" pitchFamily="2" charset="-127"/>
                <a:ea typeface="페이퍼로지 4 Regular" pitchFamily="2" charset="-127"/>
              </a:rPr>
              <a:t>~</a:t>
            </a:r>
            <a:endParaRPr lang="en-US" sz="2000" u="none" strike="noStrike" spc="104" dirty="0">
              <a:solidFill>
                <a:srgbClr val="3160D8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1268</Words>
  <Application>Microsoft Office PowerPoint</Application>
  <PresentationFormat>사용자 지정</PresentationFormat>
  <Paragraphs>266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Arial</vt:lpstr>
      <vt:lpstr>페이퍼로지 3 Light</vt:lpstr>
      <vt:lpstr>맑은 고딕</vt:lpstr>
      <vt:lpstr>페이퍼로지 4 Regular</vt:lpstr>
      <vt:lpstr>Calibri</vt:lpstr>
      <vt:lpstr>페이퍼로지 6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user</dc:creator>
  <cp:lastModifiedBy>권유진</cp:lastModifiedBy>
  <cp:revision>4</cp:revision>
  <dcterms:created xsi:type="dcterms:W3CDTF">2006-08-16T00:00:00Z</dcterms:created>
  <dcterms:modified xsi:type="dcterms:W3CDTF">2025-12-04T16:03:16Z</dcterms:modified>
  <dc:identifier>DAGIMLfnFmk</dc:identifier>
</cp:coreProperties>
</file>